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0.xml" ContentType="application/vnd.openxmlformats-officedocument.drawingml.chart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309" r:id="rId3"/>
    <p:sldId id="310" r:id="rId4"/>
    <p:sldId id="311" r:id="rId5"/>
    <p:sldId id="321" r:id="rId6"/>
    <p:sldId id="312" r:id="rId7"/>
    <p:sldId id="313" r:id="rId8"/>
    <p:sldId id="319" r:id="rId9"/>
    <p:sldId id="320" r:id="rId10"/>
    <p:sldId id="348" r:id="rId11"/>
    <p:sldId id="361" r:id="rId12"/>
    <p:sldId id="325" r:id="rId13"/>
    <p:sldId id="362" r:id="rId14"/>
    <p:sldId id="363" r:id="rId15"/>
    <p:sldId id="364" r:id="rId16"/>
    <p:sldId id="365" r:id="rId17"/>
    <p:sldId id="329" r:id="rId18"/>
    <p:sldId id="366" r:id="rId19"/>
    <p:sldId id="367" r:id="rId20"/>
    <p:sldId id="368" r:id="rId21"/>
    <p:sldId id="369" r:id="rId22"/>
    <p:sldId id="372" r:id="rId23"/>
    <p:sldId id="371" r:id="rId24"/>
    <p:sldId id="277" r:id="rId25"/>
    <p:sldId id="3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52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101" autoAdjust="0"/>
  </p:normalViewPr>
  <p:slideViewPr>
    <p:cSldViewPr>
      <p:cViewPr>
        <p:scale>
          <a:sx n="78" d="100"/>
          <a:sy n="78" d="100"/>
        </p:scale>
        <p:origin x="-174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ocuments\&#1050;&#1085;&#1080;&#1075;&#1072;1-2020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1\Documents\&#1050;&#1085;&#1080;&#1075;&#1072;2016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ocuments\&#1050;&#1085;&#1080;&#1075;&#1072;1%20&#1076;&#1083;&#1103;%20&#1089;&#1083;&#1072;&#1081;&#1076;&#1086;&#1074;%202019-2021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1\Documents\&#1050;&#1085;&#1080;&#1075;&#1072;1-2020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722222222222222"/>
          <c:y val="9.2477034120734908E-2"/>
          <c:w val="0.54390419947506563"/>
          <c:h val="0.6667822251385243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-5400000" vert="horz"/>
          <a:lstStyle/>
          <a:p>
            <a:pPr>
              <a:defRPr sz="1200" b="1" i="1" u="sng"/>
            </a:pPr>
            <a:r>
              <a:rPr lang="ru-RU" sz="1200" b="1" dirty="0" smtClean="0"/>
              <a:t>2022 </a:t>
            </a:r>
            <a:r>
              <a:rPr lang="ru-RU" sz="1200" b="1" dirty="0"/>
              <a:t>год</a:t>
            </a:r>
          </a:p>
        </c:rich>
      </c:tx>
      <c:layout>
        <c:manualLayout>
          <c:xMode val="edge"/>
          <c:yMode val="edge"/>
          <c:x val="8.3659107321408729E-2"/>
          <c:y val="0.21087645507772992"/>
        </c:manualLayout>
      </c:layout>
      <c:overlay val="0"/>
    </c:title>
    <c:autoTitleDeleted val="0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05477169203422E-2"/>
          <c:y val="9.6680054514742458E-2"/>
          <c:w val="0.70500542674745537"/>
          <c:h val="0.880113597629226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6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7491074758402944"/>
                  <c:y val="-0.14556472282806787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smtClean="0"/>
                      <a:t>  Налоговые и неналоговые  доходы </a:t>
                    </a:r>
                  </a:p>
                  <a:p>
                    <a:r>
                      <a:rPr lang="ru-RU" sz="900" b="1" dirty="0" smtClean="0"/>
                      <a:t> 124</a:t>
                    </a:r>
                    <a:r>
                      <a:rPr lang="ru-RU" sz="900" b="1" baseline="0" dirty="0" smtClean="0"/>
                      <a:t> </a:t>
                    </a:r>
                    <a:r>
                      <a:rPr lang="ru-RU" sz="900" b="1" dirty="0" smtClean="0"/>
                      <a:t>876 тыс. руб.</a:t>
                    </a:r>
                  </a:p>
                  <a:p>
                    <a:r>
                      <a:rPr lang="ru-RU" sz="900" b="1" dirty="0" smtClean="0"/>
                      <a:t> 53%</a:t>
                    </a:r>
                    <a:endParaRPr lang="ru-RU" sz="800" b="1" dirty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2.4354775637892265E-2"/>
                  <c:y val="-1.0319272517478564E-2"/>
                </c:manualLayout>
              </c:layout>
              <c:tx>
                <c:rich>
                  <a:bodyPr rot="0"/>
                  <a:lstStyle/>
                  <a:p>
                    <a:pPr>
                      <a:defRPr sz="800" b="1"/>
                    </a:pPr>
                    <a:r>
                      <a:rPr lang="ru-RU" sz="800" b="1" dirty="0" smtClean="0"/>
                      <a:t>Безвозмездные поступления 111 357 тыс. руб.</a:t>
                    </a:r>
                  </a:p>
                  <a:p>
                    <a:pPr>
                      <a:defRPr sz="800" b="1"/>
                    </a:pPr>
                    <a:r>
                      <a:rPr lang="ru-RU" sz="800" b="1" dirty="0" smtClean="0"/>
                      <a:t> 47%</a:t>
                    </a:r>
                    <a:endParaRPr lang="ru-RU" sz="800" b="1" dirty="0"/>
                  </a:p>
                </c:rich>
              </c:tx>
              <c:spPr/>
              <c:dLblPos val="bestFit"/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</c:dLbl>
            <c:txPr>
              <a:bodyPr rot="0"/>
              <a:lstStyle/>
              <a:p>
                <a:pPr>
                  <a:defRPr sz="900" b="1"/>
                </a:pPr>
                <a:endParaRPr lang="ru-RU"/>
              </a:p>
            </c:txPr>
            <c:dLblPos val="bestFit"/>
            <c:showLegendKey val="1"/>
            <c:showVal val="1"/>
            <c:showCatName val="1"/>
            <c:showSerName val="1"/>
            <c:showPercent val="1"/>
            <c:showBubbleSize val="0"/>
            <c:separator> </c:separator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24321621921891"/>
          <c:y val="5.6810444000845776E-2"/>
          <c:w val="0.84083680418302886"/>
          <c:h val="0.9020321093572543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6"/>
            <c:spPr>
              <a:solidFill>
                <a:srgbClr val="FF0000"/>
              </a:solidFill>
            </c:spPr>
          </c:dPt>
          <c:dPt>
            <c:idx val="1"/>
            <c:bubble3D val="0"/>
            <c:explosion val="7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22494120286499628"/>
                  <c:y val="-0.1418520132116432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2896237746463396"/>
                  <c:y val="4.93928527542254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Лист1!$F$10:$F$11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Лист1!$G$10:$G$11</c:f>
              <c:numCache>
                <c:formatCode>General</c:formatCode>
                <c:ptCount val="2"/>
                <c:pt idx="0">
                  <c:v>138101</c:v>
                </c:pt>
                <c:pt idx="1">
                  <c:v>141931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5.487249301378623E-2"/>
          <c:y val="0.87907464503948973"/>
          <c:w val="0.91391847611256694"/>
          <c:h val="0.12092535496051028"/>
        </c:manualLayout>
      </c:layout>
      <c:overlay val="0"/>
      <c:txPr>
        <a:bodyPr/>
        <a:lstStyle/>
        <a:p>
          <a:pPr>
            <a:defRPr sz="9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2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530046108609483"/>
          <c:y val="0.12176301048749701"/>
          <c:w val="0.66805969729506043"/>
          <c:h val="0.67011881300319831"/>
        </c:manualLayout>
      </c:layout>
      <c:pie3D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20095848509905204"/>
                  <c:y val="-1.4357778954042255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dirty="0">
                        <a:latin typeface="Arial" pitchFamily="34" charset="0"/>
                        <a:cs typeface="Arial" pitchFamily="34" charset="0"/>
                      </a:rPr>
                      <a:t>Налоговые и неналоговые доходы </a:t>
                    </a:r>
                    <a:r>
                      <a:rPr lang="ru-RU" sz="1000" b="1" i="0" dirty="0" smtClean="0">
                        <a:latin typeface="Arial" pitchFamily="34" charset="0"/>
                        <a:cs typeface="Arial" pitchFamily="34" charset="0"/>
                      </a:rPr>
                      <a:t>147347 тыс. руб.</a:t>
                    </a:r>
                  </a:p>
                  <a:p>
                    <a:r>
                      <a:rPr lang="ru-RU" sz="1000" b="1" i="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000" b="1" i="0" dirty="0">
                        <a:latin typeface="Arial" pitchFamily="34" charset="0"/>
                        <a:cs typeface="Arial" pitchFamily="34" charset="0"/>
                      </a:rPr>
                      <a:t>49%</a:t>
                    </a:r>
                    <a:endParaRPr lang="ru-RU" sz="10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0.23831873739846871"/>
                  <c:y val="2.4702039914145615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dirty="0" smtClean="0">
                        <a:latin typeface="Arial" pitchFamily="34" charset="0"/>
                        <a:cs typeface="Arial" pitchFamily="34" charset="0"/>
                      </a:rPr>
                      <a:t> Безвозмездные </a:t>
                    </a:r>
                    <a:r>
                      <a:rPr lang="ru-RU" sz="1000" b="1" i="0" dirty="0">
                        <a:latin typeface="Arial" pitchFamily="34" charset="0"/>
                        <a:cs typeface="Arial" pitchFamily="34" charset="0"/>
                      </a:rPr>
                      <a:t>поступления </a:t>
                    </a:r>
                    <a:r>
                      <a:rPr lang="ru-RU" sz="1000" b="1" i="0" dirty="0" smtClean="0">
                        <a:latin typeface="Arial" pitchFamily="34" charset="0"/>
                        <a:cs typeface="Arial" pitchFamily="34" charset="0"/>
                      </a:rPr>
                      <a:t>из бюджета </a:t>
                    </a:r>
                    <a:r>
                      <a:rPr lang="ru-RU" sz="1000" b="1" i="0" dirty="0">
                        <a:latin typeface="Arial" pitchFamily="34" charset="0"/>
                        <a:cs typeface="Arial" pitchFamily="34" charset="0"/>
                      </a:rPr>
                      <a:t>области </a:t>
                    </a:r>
                    <a:r>
                      <a:rPr lang="ru-RU" sz="1000" b="1" i="0" dirty="0" smtClean="0">
                        <a:latin typeface="Arial" pitchFamily="34" charset="0"/>
                        <a:cs typeface="Arial" pitchFamily="34" charset="0"/>
                      </a:rPr>
                      <a:t>136588 тыс. руб.</a:t>
                    </a:r>
                  </a:p>
                  <a:p>
                    <a:r>
                      <a:rPr lang="ru-RU" sz="1000" b="1" i="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000" b="1" i="0" dirty="0">
                        <a:latin typeface="Arial" pitchFamily="34" charset="0"/>
                        <a:cs typeface="Arial" pitchFamily="34" charset="0"/>
                      </a:rPr>
                      <a:t>46%</a:t>
                    </a:r>
                    <a:endParaRPr lang="ru-RU" sz="10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0.1118908253217279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dirty="0" smtClean="0">
                        <a:latin typeface="Arial" pitchFamily="34" charset="0"/>
                        <a:cs typeface="Arial" pitchFamily="34" charset="0"/>
                      </a:rPr>
                      <a:t> Межбюджетные </a:t>
                    </a:r>
                    <a:r>
                      <a:rPr lang="ru-RU" sz="1000" b="1" i="0" dirty="0">
                        <a:latin typeface="Arial" pitchFamily="34" charset="0"/>
                        <a:cs typeface="Arial" pitchFamily="34" charset="0"/>
                      </a:rPr>
                      <a:t>трансферы из бюджетов поселений  </a:t>
                    </a:r>
                    <a:r>
                      <a:rPr lang="ru-RU" sz="1000" b="1" i="0" dirty="0" smtClean="0">
                        <a:latin typeface="Arial" pitchFamily="34" charset="0"/>
                        <a:cs typeface="Arial" pitchFamily="34" charset="0"/>
                      </a:rPr>
                      <a:t>14364 тыс. руб.  </a:t>
                    </a:r>
                    <a:r>
                      <a:rPr lang="ru-RU" sz="1000" b="1" i="0" dirty="0">
                        <a:latin typeface="Arial" pitchFamily="34" charset="0"/>
                        <a:cs typeface="Arial" pitchFamily="34" charset="0"/>
                      </a:rPr>
                      <a:t>5%</a:t>
                    </a:r>
                    <a:endParaRPr lang="ru-RU" sz="10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txPr>
              <a:bodyPr/>
              <a:lstStyle/>
              <a:p>
                <a:pPr>
                  <a:defRPr sz="1000" b="1" i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c:spPr>
            </c:leaderLines>
          </c:dLbls>
          <c:cat>
            <c:strRef>
              <c:f>Лист1!$F$2:$F$4</c:f>
              <c:strCache>
                <c:ptCount val="3"/>
                <c:pt idx="0">
                  <c:v>Налоговые и неналоговые доходы</c:v>
                </c:pt>
                <c:pt idx="1">
                  <c:v>Безвозмездные поступления из  бюджета области</c:v>
                </c:pt>
                <c:pt idx="2">
                  <c:v>Межбюджетные трансферы из бюджетов поселений 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147347</c:v>
                </c:pt>
                <c:pt idx="1">
                  <c:v>136588</c:v>
                </c:pt>
                <c:pt idx="2">
                  <c:v>14364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529397509260707"/>
          <c:y val="0.20971870107144561"/>
          <c:w val="0.39067130247097903"/>
          <c:h val="0.6073296374093615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051885832896327"/>
          <c:y val="0.11219349927740262"/>
          <c:w val="0.3675841594398776"/>
          <c:h val="0.8081669791086115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9"/>
      </c:pieChart>
    </c:plotArea>
    <c:plotVisOnly val="1"/>
    <c:dispBlanksAs val="gap"/>
    <c:showDLblsOverMax val="0"/>
  </c:chart>
  <c:spPr>
    <a:gradFill rotWithShape="1">
      <a:gsLst>
        <a:gs pos="28000">
          <a:schemeClr val="accent2">
            <a:tint val="18000"/>
            <a:satMod val="120000"/>
            <a:lumMod val="88000"/>
          </a:schemeClr>
        </a:gs>
        <a:gs pos="100000">
          <a:schemeClr val="accent2">
            <a:tint val="40000"/>
            <a:satMod val="100000"/>
            <a:lumMod val="78000"/>
          </a:schemeClr>
        </a:gs>
      </a:gsLst>
      <a:lin ang="5400000" scaled="0"/>
    </a:gradFill>
    <a:ln w="9525" cap="flat" cmpd="sng" algn="ctr">
      <a:solidFill>
        <a:schemeClr val="accent2"/>
      </a:solidFill>
      <a:prstDash val="solid"/>
    </a:ln>
    <a:effectLst>
      <a:outerShdw blurRad="63500" dist="50800" dir="5400000" sx="98000" sy="98000" rotWithShape="0">
        <a:srgbClr val="000000">
          <a:alpha val="2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80"/>
      <c:rotY val="130"/>
      <c:rAngAx val="0"/>
      <c:perspective val="1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362690147965147"/>
          <c:h val="0.933015334154790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316257789538534"/>
          <c:y val="0.1378363019131594"/>
          <c:w val="0.33245548474411935"/>
          <c:h val="0.717061044704467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66FF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4.772784084596661E-2"/>
                  <c:y val="-0.34689027608043549"/>
                </c:manualLayout>
              </c:layout>
              <c:tx>
                <c:rich>
                  <a:bodyPr/>
                  <a:lstStyle/>
                  <a:p>
                    <a:r>
                      <a:rPr lang="ru-RU" sz="1100" b="0" dirty="0">
                        <a:latin typeface="Arial" pitchFamily="34" charset="0"/>
                        <a:cs typeface="Arial" pitchFamily="34" charset="0"/>
                      </a:rPr>
                      <a:t>Налог на доходы физических лиц    </a:t>
                    </a:r>
                    <a:r>
                      <a:rPr lang="ru-RU" sz="1100" b="0" dirty="0" smtClean="0">
                        <a:latin typeface="Arial" pitchFamily="34" charset="0"/>
                        <a:cs typeface="Arial" pitchFamily="34" charset="0"/>
                      </a:rPr>
                      <a:t>116280 тыс. руб.</a:t>
                    </a:r>
                  </a:p>
                  <a:p>
                    <a:r>
                      <a:rPr lang="ru-RU" sz="1100" b="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100" b="0" dirty="0">
                        <a:latin typeface="Arial" pitchFamily="34" charset="0"/>
                        <a:cs typeface="Arial" pitchFamily="34" charset="0"/>
                      </a:rPr>
                      <a:t>79%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3.4510559432790293E-2"/>
                  <c:y val="-0.24095504664924122"/>
                </c:manualLayout>
              </c:layout>
              <c:tx>
                <c:rich>
                  <a:bodyPr/>
                  <a:lstStyle/>
                  <a:p>
                    <a:r>
                      <a:rPr lang="ru-RU" sz="1100" b="0" dirty="0">
                        <a:latin typeface="Arial" pitchFamily="34" charset="0"/>
                        <a:cs typeface="Arial" pitchFamily="34" charset="0"/>
                      </a:rPr>
                      <a:t>Акцизы на топливо </a:t>
                    </a:r>
                    <a:endParaRPr lang="ru-RU" sz="1100" b="0" dirty="0" smtClean="0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ru-RU" sz="1100" b="0" dirty="0" smtClean="0">
                        <a:latin typeface="Arial" pitchFamily="34" charset="0"/>
                        <a:cs typeface="Arial" pitchFamily="34" charset="0"/>
                      </a:rPr>
                      <a:t>14259 тыс. руб. </a:t>
                    </a:r>
                    <a:r>
                      <a:rPr lang="ru-RU" sz="1100" b="0" dirty="0">
                        <a:latin typeface="Arial" pitchFamily="34" charset="0"/>
                        <a:cs typeface="Arial" pitchFamily="34" charset="0"/>
                      </a:rPr>
                      <a:t>10%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0.10506900748401693"/>
                  <c:y val="-0.24393483619871112"/>
                </c:manualLayout>
              </c:layout>
              <c:tx>
                <c:rich>
                  <a:bodyPr/>
                  <a:lstStyle/>
                  <a:p>
                    <a:r>
                      <a:rPr lang="ru-RU" sz="1100" b="0" dirty="0" smtClean="0">
                        <a:latin typeface="Arial" pitchFamily="34" charset="0"/>
                        <a:cs typeface="Arial" pitchFamily="34" charset="0"/>
                      </a:rPr>
                      <a:t> Налоги </a:t>
                    </a:r>
                    <a:r>
                      <a:rPr lang="ru-RU" sz="1100" b="0" dirty="0">
                        <a:latin typeface="Arial" pitchFamily="34" charset="0"/>
                        <a:cs typeface="Arial" pitchFamily="34" charset="0"/>
                      </a:rPr>
                      <a:t>на совокупный доход </a:t>
                    </a:r>
                    <a:r>
                      <a:rPr lang="ru-RU" sz="1100" b="0" dirty="0" smtClean="0">
                        <a:latin typeface="Arial" pitchFamily="34" charset="0"/>
                        <a:cs typeface="Arial" pitchFamily="34" charset="0"/>
                      </a:rPr>
                      <a:t>2054 тыс. руб. </a:t>
                    </a:r>
                    <a:r>
                      <a:rPr lang="ru-RU" sz="1100" b="0" dirty="0">
                        <a:latin typeface="Arial" pitchFamily="34" charset="0"/>
                        <a:cs typeface="Arial" pitchFamily="34" charset="0"/>
                      </a:rPr>
                      <a:t>1%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0.18459161103311753"/>
                  <c:y val="-0.18843663025367285"/>
                </c:manualLayout>
              </c:layout>
              <c:tx>
                <c:rich>
                  <a:bodyPr/>
                  <a:lstStyle/>
                  <a:p>
                    <a:r>
                      <a:rPr lang="ru-RU" sz="1100" b="0" dirty="0" smtClean="0">
                        <a:latin typeface="Arial" pitchFamily="34" charset="0"/>
                        <a:cs typeface="Arial" pitchFamily="34" charset="0"/>
                      </a:rPr>
                      <a:t> Доходы </a:t>
                    </a:r>
                    <a:r>
                      <a:rPr lang="ru-RU" sz="1100" b="0" dirty="0">
                        <a:latin typeface="Arial" pitchFamily="34" charset="0"/>
                        <a:cs typeface="Arial" pitchFamily="34" charset="0"/>
                      </a:rPr>
                      <a:t>от аренды земли и имущества </a:t>
                    </a:r>
                    <a:endParaRPr lang="ru-RU" sz="1100" b="0" dirty="0" smtClean="0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ru-RU" sz="1100" b="0" dirty="0" smtClean="0">
                        <a:latin typeface="Arial" pitchFamily="34" charset="0"/>
                        <a:cs typeface="Arial" pitchFamily="34" charset="0"/>
                      </a:rPr>
                      <a:t>6620 тыс. руб. </a:t>
                    </a:r>
                    <a:r>
                      <a:rPr lang="ru-RU" sz="1100" b="0" dirty="0">
                        <a:latin typeface="Arial" pitchFamily="34" charset="0"/>
                        <a:cs typeface="Arial" pitchFamily="34" charset="0"/>
                      </a:rPr>
                      <a:t>4%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4"/>
              <c:layout>
                <c:manualLayout>
                  <c:x val="0.15357384533031684"/>
                  <c:y val="-7.7281739197207711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0" dirty="0">
                        <a:latin typeface="Arial" pitchFamily="34" charset="0"/>
                        <a:cs typeface="Arial" pitchFamily="34" charset="0"/>
                      </a:rPr>
                      <a:t>Плата за негативное воздействие на окружающую </a:t>
                    </a:r>
                    <a:r>
                      <a:rPr lang="ru-RU" sz="1100" b="0" dirty="0" smtClean="0">
                        <a:latin typeface="Arial" pitchFamily="34" charset="0"/>
                        <a:cs typeface="Arial" pitchFamily="34" charset="0"/>
                      </a:rPr>
                      <a:t>среду</a:t>
                    </a:r>
                    <a:r>
                      <a:rPr lang="ru-RU" sz="1100" b="0" baseline="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</a:p>
                  <a:p>
                    <a:r>
                      <a:rPr lang="ru-RU" sz="1100" b="0" dirty="0" smtClean="0">
                        <a:latin typeface="Arial" pitchFamily="34" charset="0"/>
                        <a:cs typeface="Arial" pitchFamily="34" charset="0"/>
                      </a:rPr>
                      <a:t>796 тыс. руб. </a:t>
                    </a:r>
                    <a:r>
                      <a:rPr lang="ru-RU" sz="1100" b="0" dirty="0">
                        <a:latin typeface="Arial" pitchFamily="34" charset="0"/>
                        <a:cs typeface="Arial" pitchFamily="34" charset="0"/>
                      </a:rPr>
                      <a:t>1%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5"/>
              <c:layout>
                <c:manualLayout>
                  <c:x val="0.15076127904980255"/>
                  <c:y val="2.2323506081978386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0" dirty="0" smtClean="0">
                        <a:latin typeface="Arial" pitchFamily="34" charset="0"/>
                        <a:cs typeface="Arial" pitchFamily="34" charset="0"/>
                      </a:rPr>
                      <a:t> Доходы </a:t>
                    </a:r>
                    <a:r>
                      <a:rPr lang="ru-RU" sz="1100" b="0" dirty="0">
                        <a:latin typeface="Arial" pitchFamily="34" charset="0"/>
                        <a:cs typeface="Arial" pitchFamily="34" charset="0"/>
                      </a:rPr>
                      <a:t>от продажи активов </a:t>
                    </a:r>
                    <a:r>
                      <a:rPr lang="ru-RU" sz="1100" b="0" dirty="0" smtClean="0">
                        <a:latin typeface="Arial" pitchFamily="34" charset="0"/>
                        <a:cs typeface="Arial" pitchFamily="34" charset="0"/>
                      </a:rPr>
                      <a:t>7300 тыс. руб. </a:t>
                    </a:r>
                    <a:r>
                      <a:rPr lang="ru-RU" sz="1100" b="0" dirty="0">
                        <a:latin typeface="Arial" pitchFamily="34" charset="0"/>
                        <a:cs typeface="Arial" pitchFamily="34" charset="0"/>
                      </a:rPr>
                      <a:t>5%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6"/>
              <c:layout>
                <c:manualLayout>
                  <c:x val="0.10902513357101737"/>
                  <c:y val="8.2225907967172482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0" dirty="0" smtClean="0">
                        <a:latin typeface="Arial" pitchFamily="34" charset="0"/>
                        <a:cs typeface="Arial" pitchFamily="34" charset="0"/>
                      </a:rPr>
                      <a:t> Штрафные </a:t>
                    </a:r>
                    <a:r>
                      <a:rPr lang="ru-RU" sz="1100" b="0" dirty="0">
                        <a:latin typeface="Arial" pitchFamily="34" charset="0"/>
                        <a:cs typeface="Arial" pitchFamily="34" charset="0"/>
                      </a:rPr>
                      <a:t>санкции </a:t>
                    </a:r>
                    <a:endParaRPr lang="ru-RU" sz="1100" b="0" dirty="0" smtClean="0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ru-RU" sz="1100" b="0" dirty="0" smtClean="0">
                        <a:latin typeface="Arial" pitchFamily="34" charset="0"/>
                        <a:cs typeface="Arial" pitchFamily="34" charset="0"/>
                      </a:rPr>
                      <a:t>37 тыс. руб. </a:t>
                    </a:r>
                    <a:r>
                      <a:rPr lang="ru-RU" sz="1100" b="0" dirty="0">
                        <a:latin typeface="Arial" pitchFamily="34" charset="0"/>
                        <a:cs typeface="Arial" pitchFamily="34" charset="0"/>
                      </a:rPr>
                      <a:t>0%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7"/>
              <c:layout>
                <c:manualLayout>
                  <c:x val="6.2505428689741543E-2"/>
                  <c:y val="0.20394117536536663"/>
                </c:manualLayout>
              </c:layout>
              <c:tx>
                <c:rich>
                  <a:bodyPr/>
                  <a:lstStyle/>
                  <a:p>
                    <a:r>
                      <a:rPr lang="ru-RU" sz="1100" b="0" dirty="0">
                        <a:latin typeface="Arial" pitchFamily="34" charset="0"/>
                        <a:cs typeface="Arial" pitchFamily="34" charset="0"/>
                      </a:rPr>
                      <a:t>Прочие доходы </a:t>
                    </a:r>
                    <a:r>
                      <a:rPr lang="ru-RU" sz="1100" b="0" dirty="0" smtClean="0">
                        <a:latin typeface="Arial" pitchFamily="34" charset="0"/>
                        <a:cs typeface="Arial" pitchFamily="34" charset="0"/>
                      </a:rPr>
                      <a:t>1тыс. руб. </a:t>
                    </a:r>
                    <a:r>
                      <a:rPr lang="ru-RU" sz="1100" b="0" dirty="0">
                        <a:latin typeface="Arial" pitchFamily="34" charset="0"/>
                        <a:cs typeface="Arial" pitchFamily="34" charset="0"/>
                      </a:rPr>
                      <a:t>0%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</c:dLbl>
            <c:txPr>
              <a:bodyPr/>
              <a:lstStyle/>
              <a:p>
                <a:pPr>
                  <a:defRPr sz="1100" b="0"/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Лист1!$A$30:$A$37</c:f>
              <c:strCache>
                <c:ptCount val="8"/>
                <c:pt idx="0">
                  <c:v>Налог на доходы физических лиц   </c:v>
                </c:pt>
                <c:pt idx="1">
                  <c:v>Акцизы на топливо</c:v>
                </c:pt>
                <c:pt idx="2">
                  <c:v>Налоги на совокупный доход</c:v>
                </c:pt>
                <c:pt idx="3">
                  <c:v>Доходы от аренды земли и имущества</c:v>
                </c:pt>
                <c:pt idx="4">
                  <c:v>Плата за негативное воздействие на окружающую среду</c:v>
                </c:pt>
                <c:pt idx="5">
                  <c:v>Доходы от продажи активов</c:v>
                </c:pt>
                <c:pt idx="6">
                  <c:v>Штрафные санкции</c:v>
                </c:pt>
                <c:pt idx="7">
                  <c:v>Прочие доходы</c:v>
                </c:pt>
              </c:strCache>
            </c:strRef>
          </c:cat>
          <c:val>
            <c:numRef>
              <c:f>Лист1!$B$30:$B$37</c:f>
              <c:numCache>
                <c:formatCode>General</c:formatCode>
                <c:ptCount val="8"/>
                <c:pt idx="0">
                  <c:v>116280</c:v>
                </c:pt>
                <c:pt idx="1">
                  <c:v>14259</c:v>
                </c:pt>
                <c:pt idx="2">
                  <c:v>2054</c:v>
                </c:pt>
                <c:pt idx="3">
                  <c:v>6620</c:v>
                </c:pt>
                <c:pt idx="4">
                  <c:v>796</c:v>
                </c:pt>
                <c:pt idx="5">
                  <c:v>7300</c:v>
                </c:pt>
                <c:pt idx="6">
                  <c:v>37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Прогнозные назначения НДФЛ (тыс. руб.)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223872"/>
        <c:axId val="104225408"/>
      </c:barChart>
      <c:catAx>
        <c:axId val="104223872"/>
        <c:scaling>
          <c:orientation val="minMax"/>
        </c:scaling>
        <c:delete val="0"/>
        <c:axPos val="b"/>
        <c:majorTickMark val="out"/>
        <c:minorTickMark val="none"/>
        <c:tickLblPos val="nextTo"/>
        <c:crossAx val="104225408"/>
        <c:crosses val="autoZero"/>
        <c:auto val="1"/>
        <c:lblAlgn val="ctr"/>
        <c:lblOffset val="100"/>
        <c:noMultiLvlLbl val="0"/>
      </c:catAx>
      <c:valAx>
        <c:axId val="104225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22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92461298298989E-2"/>
          <c:y val="4.2710043172041919E-2"/>
          <c:w val="0.88525057765117232"/>
          <c:h val="0.79876832681673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7.4895690384446057E-3"/>
                  <c:y val="5.04828493234711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latin typeface="Arial" pitchFamily="34" charset="0"/>
                        <a:cs typeface="Arial" pitchFamily="34" charset="0"/>
                      </a:rPr>
                      <a:t>97215</a:t>
                    </a:r>
                    <a:r>
                      <a:rPr lang="ru-RU" sz="1000" dirty="0" smtClean="0">
                        <a:latin typeface="Arial" pitchFamily="34" charset="0"/>
                        <a:cs typeface="Arial" pitchFamily="34" charset="0"/>
                      </a:rPr>
                      <a:t> тыс. руб.</a:t>
                    </a:r>
                  </a:p>
                  <a:p>
                    <a:endParaRPr lang="ru-RU" sz="1000" dirty="0" smtClean="0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ru-RU" sz="1000" dirty="0" smtClean="0">
                        <a:latin typeface="Arial" pitchFamily="34" charset="0"/>
                        <a:cs typeface="Arial" pitchFamily="34" charset="0"/>
                      </a:rPr>
                      <a:t>88,2%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849629242982421E-3"/>
                  <c:y val="6.1941670017885336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latin typeface="Arial" pitchFamily="34" charset="0"/>
                        <a:cs typeface="Arial" pitchFamily="34" charset="0"/>
                      </a:rPr>
                      <a:t>99336</a:t>
                    </a:r>
                    <a:r>
                      <a:rPr lang="ru-RU" sz="1000" dirty="0" smtClean="0">
                        <a:latin typeface="Arial" pitchFamily="34" charset="0"/>
                        <a:cs typeface="Arial" pitchFamily="34" charset="0"/>
                      </a:rPr>
                      <a:t> тыс. руб.</a:t>
                    </a:r>
                  </a:p>
                  <a:p>
                    <a:endParaRPr lang="ru-RU" sz="1000" dirty="0" smtClean="0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ru-RU" sz="1000" dirty="0" smtClean="0">
                        <a:latin typeface="Arial" pitchFamily="34" charset="0"/>
                        <a:cs typeface="Arial" pitchFamily="34" charset="0"/>
                      </a:rPr>
                      <a:t>85,01%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7043089345071332E-3"/>
                  <c:y val="5.737410240802665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latin typeface="Arial" pitchFamily="34" charset="0"/>
                        <a:cs typeface="Arial" pitchFamily="34" charset="0"/>
                      </a:rPr>
                      <a:t>100483</a:t>
                    </a:r>
                    <a:r>
                      <a:rPr lang="ru-RU" sz="1000" dirty="0" smtClean="0">
                        <a:latin typeface="Arial" pitchFamily="34" charset="0"/>
                        <a:cs typeface="Arial" pitchFamily="34" charset="0"/>
                      </a:rPr>
                      <a:t> тыс. руб.</a:t>
                    </a:r>
                  </a:p>
                  <a:p>
                    <a:endParaRPr lang="ru-RU" sz="1000" dirty="0" smtClean="0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ru-RU" sz="1000" dirty="0" smtClean="0">
                        <a:latin typeface="Arial" pitchFamily="34" charset="0"/>
                        <a:cs typeface="Arial" pitchFamily="34" charset="0"/>
                      </a:rPr>
                      <a:t>87,37%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408597437610034E-3"/>
                  <c:y val="5.6813131874236193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latin typeface="Arial" pitchFamily="34" charset="0"/>
                        <a:cs typeface="Arial" pitchFamily="34" charset="0"/>
                      </a:rPr>
                      <a:t>116280</a:t>
                    </a:r>
                    <a:r>
                      <a:rPr lang="ru-RU" sz="1000" dirty="0" smtClean="0">
                        <a:latin typeface="Arial" pitchFamily="34" charset="0"/>
                        <a:cs typeface="Arial" pitchFamily="34" charset="0"/>
                      </a:rPr>
                      <a:t> тыс. руб. </a:t>
                    </a:r>
                  </a:p>
                  <a:p>
                    <a:endParaRPr lang="ru-RU" sz="1000" dirty="0" smtClean="0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ru-RU" sz="1000" dirty="0" smtClean="0">
                        <a:latin typeface="Arial" pitchFamily="34" charset="0"/>
                        <a:cs typeface="Arial" pitchFamily="34" charset="0"/>
                      </a:rPr>
                      <a:t>96,2%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Лист1!$A$41:$A$44</c:f>
              <c:strCache>
                <c:ptCount val="4"/>
                <c:pt idx="0">
                  <c:v>2017 год</c:v>
                </c:pt>
                <c:pt idx="1">
                  <c:v>2018год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Лист1!$B$41:$B$44</c:f>
              <c:numCache>
                <c:formatCode>General</c:formatCode>
                <c:ptCount val="4"/>
                <c:pt idx="0">
                  <c:v>97215</c:v>
                </c:pt>
                <c:pt idx="1">
                  <c:v>99336</c:v>
                </c:pt>
                <c:pt idx="2">
                  <c:v>100483</c:v>
                </c:pt>
                <c:pt idx="3">
                  <c:v>116280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237696"/>
        <c:axId val="104243584"/>
      </c:barChart>
      <c:catAx>
        <c:axId val="104237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04243584"/>
        <c:crosses val="autoZero"/>
        <c:auto val="1"/>
        <c:lblAlgn val="ctr"/>
        <c:lblOffset val="100"/>
        <c:noMultiLvlLbl val="0"/>
      </c:catAx>
      <c:valAx>
        <c:axId val="104243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237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760392900825337"/>
          <c:y val="0"/>
          <c:w val="0.66150131233595799"/>
          <c:h val="0.97652388400218315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rgbClr val="CC00FF"/>
              </a:solidFill>
            </c:spPr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0.11777993514153717"/>
                  <c:y val="-0.192300531880980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Районный бюджет</a:t>
                    </a:r>
                  </a:p>
                  <a:p>
                    <a:r>
                      <a:rPr lang="ru-RU" sz="14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174210,5</a:t>
                    </a:r>
                  </a:p>
                  <a:p>
                    <a:r>
                      <a:rPr lang="ru-RU" sz="14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тыс. руб</a:t>
                    </a:r>
                    <a:r>
                      <a:rPr lang="ru-RU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609002291104207E-2"/>
                  <c:y val="-0.1743099202163050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Областной бюджет </a:t>
                    </a:r>
                  </a:p>
                  <a:p>
                    <a:r>
                      <a:rPr lang="ru-RU" sz="14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134432,3 </a:t>
                    </a:r>
                  </a:p>
                  <a:p>
                    <a:r>
                      <a:rPr lang="ru-RU" sz="14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тыс. руб</a:t>
                    </a:r>
                    <a:r>
                      <a:rPr lang="ru-RU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022321475434107"/>
                  <c:y val="2.7566073433020484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Федеральный бюджет</a:t>
                    </a:r>
                  </a:p>
                  <a:p>
                    <a:pPr>
                      <a:defRPr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1791,5</a:t>
                    </a:r>
                  </a:p>
                  <a:p>
                    <a:pPr>
                      <a:defRPr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тыс. руб</a:t>
                    </a:r>
                    <a:r>
                      <a: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1200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Лист1!$A$1:$C$1</c:f>
              <c:strCache>
                <c:ptCount val="3"/>
                <c:pt idx="0">
                  <c:v>Районный бюджет </c:v>
                </c:pt>
                <c:pt idx="1">
                  <c:v>Областной бюджет</c:v>
                </c:pt>
                <c:pt idx="2">
                  <c:v>Федеральный бюджет</c:v>
                </c:pt>
              </c:strCache>
            </c:strRef>
          </c:cat>
          <c:val>
            <c:numRef>
              <c:f>Лист1!$A$2:$C$2</c:f>
              <c:numCache>
                <c:formatCode>General</c:formatCode>
                <c:ptCount val="3"/>
                <c:pt idx="0">
                  <c:v>174210.5</c:v>
                </c:pt>
                <c:pt idx="1">
                  <c:v>134432.29999999999</c:v>
                </c:pt>
                <c:pt idx="2">
                  <c:v>1791.5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4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81092805751374E-2"/>
          <c:y val="0.58500000000000008"/>
          <c:w val="0.90237814388497251"/>
          <c:h val="0.2946296296296296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0"/>
      <c:rotY val="320"/>
      <c:depthPercent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568601496547838E-2"/>
          <c:y val="0"/>
          <c:w val="0.71812206572769954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1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66FF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24311034434578818"/>
                  <c:y val="4.37373228070902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0750326395403397E-2"/>
                  <c:y val="-0.106713118548437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666130966547504"/>
                  <c:y val="-8.0480172187062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21396063430412"/>
                  <c:y val="9.1650211190833311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33754644503767E-2"/>
                  <c:y val="3.83860848977128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9609304615819323"/>
                  <c:y val="-9.55813513953048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1835918742382516E-3"/>
                  <c:y val="-5.81046860116627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Лист1!$G$12:$G$18</c:f>
              <c:numCache>
                <c:formatCode>General</c:formatCode>
                <c:ptCount val="7"/>
                <c:pt idx="0">
                  <c:v>189173.1</c:v>
                </c:pt>
                <c:pt idx="1">
                  <c:v>32454.5</c:v>
                </c:pt>
                <c:pt idx="2">
                  <c:v>23345.1</c:v>
                </c:pt>
                <c:pt idx="3">
                  <c:v>50555.1</c:v>
                </c:pt>
                <c:pt idx="4">
                  <c:v>11906.3</c:v>
                </c:pt>
                <c:pt idx="5">
                  <c:v>2154.1999999999998</c:v>
                </c:pt>
                <c:pt idx="6">
                  <c:v>838.5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615718413765488"/>
          <c:y val="0.13425925925925927"/>
          <c:w val="0.5940499112597295"/>
          <c:h val="0.7269674103237094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16288431664197314"/>
          <c:y val="0.77926691455234764"/>
          <c:w val="0.71006673337879955"/>
          <c:h val="0.1265354330708661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1" u="sng"/>
            </a:pPr>
            <a:r>
              <a:rPr lang="ru-RU" sz="1200" b="1" dirty="0" smtClean="0"/>
              <a:t>2020 </a:t>
            </a:r>
            <a:r>
              <a:rPr lang="ru-RU" sz="1200" b="1" dirty="0"/>
              <a:t>год</a:t>
            </a:r>
          </a:p>
        </c:rich>
      </c:tx>
      <c:layout>
        <c:manualLayout>
          <c:xMode val="edge"/>
          <c:yMode val="edge"/>
          <c:x val="0.23213152716670993"/>
          <c:y val="1.3418647928007999E-2"/>
        </c:manualLayout>
      </c:layout>
      <c:overlay val="0"/>
    </c:title>
    <c:autoTitleDeleted val="0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621607774555278E-2"/>
          <c:y val="0.11517994599239541"/>
          <c:w val="0.70500542674745537"/>
          <c:h val="0.880113597629226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6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7491074758402944"/>
                  <c:y val="-0.14556472282806787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smtClean="0"/>
                      <a:t>  Налоговые и неналоговые  доходы </a:t>
                    </a:r>
                  </a:p>
                  <a:p>
                    <a:r>
                      <a:rPr lang="ru-RU" sz="900" b="1" dirty="0" smtClean="0"/>
                      <a:t> 124</a:t>
                    </a:r>
                    <a:r>
                      <a:rPr lang="ru-RU" sz="900" b="1" baseline="0" dirty="0" smtClean="0"/>
                      <a:t> </a:t>
                    </a:r>
                    <a:r>
                      <a:rPr lang="ru-RU" sz="900" b="1" dirty="0" smtClean="0"/>
                      <a:t>876 тыс. руб.</a:t>
                    </a:r>
                  </a:p>
                  <a:p>
                    <a:r>
                      <a:rPr lang="ru-RU" sz="900" b="1" dirty="0" smtClean="0"/>
                      <a:t> 53%</a:t>
                    </a:r>
                    <a:endParaRPr lang="ru-RU" sz="800" b="1" dirty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2.4354775637892265E-2"/>
                  <c:y val="-1.0319272517478564E-2"/>
                </c:manualLayout>
              </c:layout>
              <c:tx>
                <c:rich>
                  <a:bodyPr rot="0"/>
                  <a:lstStyle/>
                  <a:p>
                    <a:pPr>
                      <a:defRPr sz="800" b="1"/>
                    </a:pPr>
                    <a:r>
                      <a:rPr lang="ru-RU" sz="800" b="1" dirty="0" smtClean="0"/>
                      <a:t>Безвозмездные поступления 111 357 тыс. руб.</a:t>
                    </a:r>
                  </a:p>
                  <a:p>
                    <a:pPr>
                      <a:defRPr sz="800" b="1"/>
                    </a:pPr>
                    <a:r>
                      <a:rPr lang="ru-RU" sz="800" b="1" dirty="0" smtClean="0"/>
                      <a:t> 47%</a:t>
                    </a:r>
                    <a:endParaRPr lang="ru-RU" sz="800" b="1" dirty="0"/>
                  </a:p>
                </c:rich>
              </c:tx>
              <c:spPr/>
              <c:dLblPos val="bestFit"/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</c:dLbl>
            <c:txPr>
              <a:bodyPr rot="0"/>
              <a:lstStyle/>
              <a:p>
                <a:pPr>
                  <a:defRPr sz="900" b="1"/>
                </a:pPr>
                <a:endParaRPr lang="ru-RU"/>
              </a:p>
            </c:txPr>
            <c:dLblPos val="bestFit"/>
            <c:showLegendKey val="1"/>
            <c:showVal val="1"/>
            <c:showCatName val="1"/>
            <c:showSerName val="1"/>
            <c:showPercent val="1"/>
            <c:showBubbleSize val="0"/>
            <c:separator> </c:separator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48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41241387122563"/>
          <c:y val="0"/>
          <c:w val="0.61420081864542286"/>
          <c:h val="0.8406987037282596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6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7491074758402944"/>
                  <c:y val="-0.14556472282806787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smtClean="0"/>
                      <a:t>  Налоговые и неналоговые  доходы </a:t>
                    </a:r>
                  </a:p>
                  <a:p>
                    <a:r>
                      <a:rPr lang="ru-RU" sz="900" b="1" dirty="0" smtClean="0"/>
                      <a:t> 124</a:t>
                    </a:r>
                    <a:r>
                      <a:rPr lang="ru-RU" sz="900" b="1" baseline="0" dirty="0" smtClean="0"/>
                      <a:t> </a:t>
                    </a:r>
                    <a:r>
                      <a:rPr lang="ru-RU" sz="900" b="1" dirty="0" smtClean="0"/>
                      <a:t>876 тыс. руб.</a:t>
                    </a:r>
                  </a:p>
                  <a:p>
                    <a:r>
                      <a:rPr lang="ru-RU" sz="900" b="1" dirty="0" smtClean="0"/>
                      <a:t> 53%</a:t>
                    </a:r>
                    <a:endParaRPr lang="ru-RU" sz="800" b="1" dirty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2.4354775637892265E-2"/>
                  <c:y val="-1.0319272517478564E-2"/>
                </c:manualLayout>
              </c:layout>
              <c:tx>
                <c:rich>
                  <a:bodyPr rot="0"/>
                  <a:lstStyle/>
                  <a:p>
                    <a:pPr>
                      <a:defRPr sz="800" b="1"/>
                    </a:pPr>
                    <a:r>
                      <a:rPr lang="ru-RU" sz="800" b="1" dirty="0" smtClean="0"/>
                      <a:t>Безвозмездные поступления 111 357 тыс. руб.</a:t>
                    </a:r>
                  </a:p>
                  <a:p>
                    <a:pPr>
                      <a:defRPr sz="800" b="1"/>
                    </a:pPr>
                    <a:r>
                      <a:rPr lang="ru-RU" sz="800" b="1" dirty="0" smtClean="0"/>
                      <a:t> 47%</a:t>
                    </a:r>
                    <a:endParaRPr lang="ru-RU" sz="800" b="1" dirty="0"/>
                  </a:p>
                </c:rich>
              </c:tx>
              <c:spPr/>
              <c:dLblPos val="bestFit"/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</c:dLbl>
            <c:txPr>
              <a:bodyPr rot="0"/>
              <a:lstStyle/>
              <a:p>
                <a:pPr>
                  <a:defRPr sz="900" b="1"/>
                </a:pPr>
                <a:endParaRPr lang="ru-RU"/>
              </a:p>
            </c:txPr>
            <c:dLblPos val="bestFit"/>
            <c:showLegendKey val="1"/>
            <c:showVal val="1"/>
            <c:showCatName val="1"/>
            <c:showSerName val="1"/>
            <c:showPercent val="1"/>
            <c:showBubbleSize val="0"/>
            <c:separator> </c:separator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-5400000" vert="horz" anchor="b"/>
          <a:lstStyle/>
          <a:p>
            <a:pPr>
              <a:defRPr sz="1200" i="1" u="sng"/>
            </a:pPr>
            <a:r>
              <a:rPr lang="ru-RU" sz="1200" i="1" u="sng" dirty="0" smtClean="0"/>
              <a:t>2021 </a:t>
            </a:r>
            <a:r>
              <a:rPr lang="ru-RU" sz="1200" i="1" u="sng" dirty="0"/>
              <a:t>год</a:t>
            </a:r>
          </a:p>
        </c:rich>
      </c:tx>
      <c:layout>
        <c:manualLayout>
          <c:xMode val="edge"/>
          <c:yMode val="edge"/>
          <c:x val="0.10570769914453949"/>
          <c:y val="0.29267060604377293"/>
        </c:manualLayout>
      </c:layout>
      <c:overlay val="0"/>
    </c:title>
    <c:autoTitleDeleted val="0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954789337132475"/>
          <c:y val="9.6680164434343546E-2"/>
          <c:w val="0.70500542674745537"/>
          <c:h val="0.880113597629226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6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7491074758402944"/>
                  <c:y val="-0.14556472282806787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smtClean="0"/>
                      <a:t>  Налоговые и неналоговые  доходы </a:t>
                    </a:r>
                  </a:p>
                  <a:p>
                    <a:r>
                      <a:rPr lang="ru-RU" sz="900" b="1" dirty="0" smtClean="0"/>
                      <a:t> 124</a:t>
                    </a:r>
                    <a:r>
                      <a:rPr lang="ru-RU" sz="900" b="1" baseline="0" dirty="0" smtClean="0"/>
                      <a:t> </a:t>
                    </a:r>
                    <a:r>
                      <a:rPr lang="ru-RU" sz="900" b="1" dirty="0" smtClean="0"/>
                      <a:t>876 тыс. руб.</a:t>
                    </a:r>
                  </a:p>
                  <a:p>
                    <a:r>
                      <a:rPr lang="ru-RU" sz="900" b="1" dirty="0" smtClean="0"/>
                      <a:t> 53%</a:t>
                    </a:r>
                    <a:endParaRPr lang="ru-RU" sz="800" b="1" dirty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2.4354775637892265E-2"/>
                  <c:y val="-1.031927251747856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Безвозмездные поступления 111 357 тыс. руб.</a:t>
                    </a:r>
                  </a:p>
                  <a:p>
                    <a:r>
                      <a:rPr lang="ru-RU"/>
                      <a:t> 47%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</c:dLbl>
            <c:txPr>
              <a:bodyPr rot="0"/>
              <a:lstStyle/>
              <a:p>
                <a:pPr>
                  <a:defRPr/>
                </a:pPr>
                <a:endParaRPr lang="ru-RU"/>
              </a:p>
            </c:txPr>
            <c:dLblPos val="bestFit"/>
            <c:showLegendKey val="1"/>
            <c:showVal val="1"/>
            <c:showCatName val="1"/>
            <c:showSerName val="1"/>
            <c:showPercent val="1"/>
            <c:showBubbleSize val="0"/>
            <c:separator> </c:separator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 rot="-5400000" vert="horz"/>
    <a:lstStyle/>
    <a:p>
      <a:pPr>
        <a:defRPr sz="9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76561225946496"/>
          <c:y val="4.0551241442730153E-2"/>
          <c:w val="0.68996485468343638"/>
          <c:h val="0.8377950342290794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9320192331430022"/>
                  <c:y val="-0.1297075627533122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8434135358306555"/>
                  <c:y val="0.1178002920540853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Лист1!$F$6:$F$7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Лист1!$G$6:$G$7</c:f>
              <c:numCache>
                <c:formatCode>General</c:formatCode>
                <c:ptCount val="2"/>
                <c:pt idx="0">
                  <c:v>139998</c:v>
                </c:pt>
                <c:pt idx="1">
                  <c:v>141375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2795975503062115"/>
          <c:y val="0.8510841353164188"/>
          <c:w val="0.87204034967139143"/>
          <c:h val="0.14891565341779911"/>
        </c:manualLayout>
      </c:layout>
      <c:overlay val="0"/>
      <c:txPr>
        <a:bodyPr/>
        <a:lstStyle/>
        <a:p>
          <a:pPr>
            <a:defRPr sz="9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A313E4-2DFF-4D79-A0C7-D7C5B6D5D6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2F8BCC-5136-492D-B919-E59BD2E490D5}">
      <dgm:prSet phldrT="[Текст]" custT="1"/>
      <dgm:spPr>
        <a:solidFill>
          <a:srgbClr val="92D050"/>
        </a:solidFill>
        <a:ln>
          <a:solidFill>
            <a:srgbClr val="00B05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расходования бюджетных средств в рамках реализации муниципальных программ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C70D0E-BEFB-45F1-80F1-F82AD47C9EED}" type="parTrans" cxnId="{A72199D7-FE9C-4CBB-A9C1-C5014DCE3B2E}">
      <dgm:prSet/>
      <dgm:spPr/>
      <dgm:t>
        <a:bodyPr/>
        <a:lstStyle/>
        <a:p>
          <a:endParaRPr lang="ru-RU"/>
        </a:p>
      </dgm:t>
    </dgm:pt>
    <dgm:pt modelId="{F4493338-A061-42CB-A739-139170879792}" type="sibTrans" cxnId="{A72199D7-FE9C-4CBB-A9C1-C5014DCE3B2E}">
      <dgm:prSet/>
      <dgm:spPr/>
      <dgm:t>
        <a:bodyPr/>
        <a:lstStyle/>
        <a:p>
          <a:endParaRPr lang="ru-RU"/>
        </a:p>
      </dgm:t>
    </dgm:pt>
    <dgm:pt modelId="{59C5D6FF-9A1A-4451-A33F-4E9EC062AD7C}">
      <dgm:prSet phldrT="[Текст]" custT="1"/>
      <dgm:spPr>
        <a:solidFill>
          <a:schemeClr val="bg2">
            <a:lumMod val="75000"/>
          </a:schemeClr>
        </a:solidFill>
        <a:ln>
          <a:solidFill>
            <a:srgbClr val="FF99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Отказ от финансирования полномочий, не относящимся к приоритетным полномочиям района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6D5899-6381-4598-B558-9CFB96EBC037}" type="parTrans" cxnId="{5F86CE27-5DC9-4C5C-87AC-4A1BE9A545DC}">
      <dgm:prSet/>
      <dgm:spPr/>
      <dgm:t>
        <a:bodyPr/>
        <a:lstStyle/>
        <a:p>
          <a:endParaRPr lang="ru-RU"/>
        </a:p>
      </dgm:t>
    </dgm:pt>
    <dgm:pt modelId="{B332C9F6-D6C4-4918-B108-5BCF6451D587}" type="sibTrans" cxnId="{5F86CE27-5DC9-4C5C-87AC-4A1BE9A545DC}">
      <dgm:prSet/>
      <dgm:spPr/>
      <dgm:t>
        <a:bodyPr/>
        <a:lstStyle/>
        <a:p>
          <a:endParaRPr lang="ru-RU"/>
        </a:p>
      </dgm:t>
    </dgm:pt>
    <dgm:pt modelId="{345B1084-2BDB-4484-9B06-DDB57000F587}">
      <dgm:prSet phldrT="[Текст]" custT="1"/>
      <dgm:spPr>
        <a:solidFill>
          <a:srgbClr val="66CCFF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выполнения Указов Президента Российской Федерации, соблюдение нормативов на оплату труда и содержание органов местного самоуправления, минимизация расходов на содержание органов местного самоуправления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261170-0DDF-411E-933B-037D8E1AE91A}" type="parTrans" cxnId="{C1470E2B-A088-4638-B002-78E34B9C7461}">
      <dgm:prSet/>
      <dgm:spPr/>
      <dgm:t>
        <a:bodyPr/>
        <a:lstStyle/>
        <a:p>
          <a:endParaRPr lang="ru-RU"/>
        </a:p>
      </dgm:t>
    </dgm:pt>
    <dgm:pt modelId="{9EA46655-D2BF-418D-AB1B-4AE0B4A8BA7A}" type="sibTrans" cxnId="{C1470E2B-A088-4638-B002-78E34B9C7461}">
      <dgm:prSet/>
      <dgm:spPr/>
      <dgm:t>
        <a:bodyPr/>
        <a:lstStyle/>
        <a:p>
          <a:endParaRPr lang="ru-RU"/>
        </a:p>
      </dgm:t>
    </dgm:pt>
    <dgm:pt modelId="{C8286EAE-160A-4F46-AA49-27A49E2A5DB5}">
      <dgm:prSet custT="1"/>
      <dgm:spPr>
        <a:solidFill>
          <a:srgbClr val="FF9999"/>
        </a:solidFill>
        <a:ln>
          <a:solidFill>
            <a:srgbClr val="C00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Предоставление межбюджетных трансфертов сельским поселениям из бюджета района при условии мобилизации доходов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47175A-39FC-4A01-A0F0-721B72659626}" type="parTrans" cxnId="{33AD1C4C-D1B2-4F58-8729-A1F707C89F20}">
      <dgm:prSet/>
      <dgm:spPr/>
      <dgm:t>
        <a:bodyPr/>
        <a:lstStyle/>
        <a:p>
          <a:endParaRPr lang="ru-RU"/>
        </a:p>
      </dgm:t>
    </dgm:pt>
    <dgm:pt modelId="{A9204C7A-45BA-4C29-8BE1-71D123988D34}" type="sibTrans" cxnId="{33AD1C4C-D1B2-4F58-8729-A1F707C89F20}">
      <dgm:prSet/>
      <dgm:spPr/>
      <dgm:t>
        <a:bodyPr/>
        <a:lstStyle/>
        <a:p>
          <a:endParaRPr lang="ru-RU"/>
        </a:p>
      </dgm:t>
    </dgm:pt>
    <dgm:pt modelId="{EFFBD018-32E5-482A-BA3F-FDF6F497924A}" type="pres">
      <dgm:prSet presAssocID="{B5A313E4-2DFF-4D79-A0C7-D7C5B6D5D6F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BB8771B-6FD6-45C3-BE48-5F13135B7676}" type="pres">
      <dgm:prSet presAssocID="{B5A313E4-2DFF-4D79-A0C7-D7C5B6D5D6F1}" presName="Name1" presStyleCnt="0"/>
      <dgm:spPr/>
    </dgm:pt>
    <dgm:pt modelId="{212ABFFA-72CE-4F6D-AE14-A46CECF4F07B}" type="pres">
      <dgm:prSet presAssocID="{B5A313E4-2DFF-4D79-A0C7-D7C5B6D5D6F1}" presName="cycle" presStyleCnt="0"/>
      <dgm:spPr/>
    </dgm:pt>
    <dgm:pt modelId="{AB4292DF-65A8-4268-8B01-A0C7712D8459}" type="pres">
      <dgm:prSet presAssocID="{B5A313E4-2DFF-4D79-A0C7-D7C5B6D5D6F1}" presName="srcNode" presStyleLbl="node1" presStyleIdx="0" presStyleCnt="4"/>
      <dgm:spPr/>
    </dgm:pt>
    <dgm:pt modelId="{EE9D4847-61CD-41D0-89C1-C956DA56BDFE}" type="pres">
      <dgm:prSet presAssocID="{B5A313E4-2DFF-4D79-A0C7-D7C5B6D5D6F1}" presName="conn" presStyleLbl="parChTrans1D2" presStyleIdx="0" presStyleCnt="1"/>
      <dgm:spPr/>
      <dgm:t>
        <a:bodyPr/>
        <a:lstStyle/>
        <a:p>
          <a:endParaRPr lang="ru-RU"/>
        </a:p>
      </dgm:t>
    </dgm:pt>
    <dgm:pt modelId="{9849769C-0C56-47B6-80FE-C508EEA97F29}" type="pres">
      <dgm:prSet presAssocID="{B5A313E4-2DFF-4D79-A0C7-D7C5B6D5D6F1}" presName="extraNode" presStyleLbl="node1" presStyleIdx="0" presStyleCnt="4"/>
      <dgm:spPr/>
    </dgm:pt>
    <dgm:pt modelId="{A52E7062-A90B-4F0C-93ED-E6A19B7DFB2E}" type="pres">
      <dgm:prSet presAssocID="{B5A313E4-2DFF-4D79-A0C7-D7C5B6D5D6F1}" presName="dstNode" presStyleLbl="node1" presStyleIdx="0" presStyleCnt="4"/>
      <dgm:spPr/>
    </dgm:pt>
    <dgm:pt modelId="{D2CA9B0B-3D2B-4484-85C8-2EFF3A361AB8}" type="pres">
      <dgm:prSet presAssocID="{5B2F8BCC-5136-492D-B919-E59BD2E490D5}" presName="text_1" presStyleLbl="node1" presStyleIdx="0" presStyleCnt="4" custScaleX="98366" custLinFactNeighborX="0" custLinFactNeighborY="-2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E7ED7-CB26-4B7D-9142-EEA0CF5CC1B1}" type="pres">
      <dgm:prSet presAssocID="{5B2F8BCC-5136-492D-B919-E59BD2E490D5}" presName="accent_1" presStyleCnt="0"/>
      <dgm:spPr/>
    </dgm:pt>
    <dgm:pt modelId="{1312A8C1-2DF7-4F74-9CE7-DBF136A5E9E2}" type="pres">
      <dgm:prSet presAssocID="{5B2F8BCC-5136-492D-B919-E59BD2E490D5}" presName="accentRepeatNode" presStyleLbl="solidFgAcc1" presStyleIdx="0" presStyleCnt="4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43589BB-0086-4494-B17E-82BC13BCF03D}" type="pres">
      <dgm:prSet presAssocID="{59C5D6FF-9A1A-4451-A33F-4E9EC062AD7C}" presName="text_2" presStyleLbl="node1" presStyleIdx="1" presStyleCnt="4" custLinFactNeighborX="-1497" custLinFactNeighborY="1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DA8D2-64BC-4BA8-9E1D-57DC10D0A5A1}" type="pres">
      <dgm:prSet presAssocID="{59C5D6FF-9A1A-4451-A33F-4E9EC062AD7C}" presName="accent_2" presStyleCnt="0"/>
      <dgm:spPr/>
    </dgm:pt>
    <dgm:pt modelId="{D2524C75-D8D7-4BC1-AC86-A992A79B347E}" type="pres">
      <dgm:prSet presAssocID="{59C5D6FF-9A1A-4451-A33F-4E9EC062AD7C}" presName="accentRepeatNode" presStyleLbl="solidFgAcc1" presStyleIdx="1" presStyleCnt="4"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542BC8D-378E-4607-99D6-A836D32F5741}" type="pres">
      <dgm:prSet presAssocID="{345B1084-2BDB-4484-9B06-DDB57000F587}" presName="text_3" presStyleLbl="node1" presStyleIdx="2" presStyleCnt="4" custScaleX="100303" custScaleY="114163" custLinFactNeighborX="-1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43E40-5255-4C6C-8106-3E3669DC8FEF}" type="pres">
      <dgm:prSet presAssocID="{345B1084-2BDB-4484-9B06-DDB57000F587}" presName="accent_3" presStyleCnt="0"/>
      <dgm:spPr/>
    </dgm:pt>
    <dgm:pt modelId="{343B6690-0C58-4961-8046-A3922788CD1A}" type="pres">
      <dgm:prSet presAssocID="{345B1084-2BDB-4484-9B06-DDB57000F587}" presName="accentRepeatNode" presStyleLbl="solidFgAcc1" presStyleIdx="2" presStyleCnt="4" custScaleX="104041" custScaleY="105990"/>
      <dgm:spPr>
        <a:noFill/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1CF109C6-166E-4D11-B17C-229B04B50C73}" type="pres">
      <dgm:prSet presAssocID="{C8286EAE-160A-4F46-AA49-27A49E2A5DB5}" presName="text_4" presStyleLbl="node1" presStyleIdx="3" presStyleCnt="4" custScaleX="99128" custScaleY="90459" custLinFactNeighborX="-1186" custLinFactNeighborY="3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6DB29-0A6A-40D6-814E-61871D2CC534}" type="pres">
      <dgm:prSet presAssocID="{C8286EAE-160A-4F46-AA49-27A49E2A5DB5}" presName="accent_4" presStyleCnt="0"/>
      <dgm:spPr/>
    </dgm:pt>
    <dgm:pt modelId="{27B45F07-C3FA-4FF7-8E0B-70DF9049B0F5}" type="pres">
      <dgm:prSet presAssocID="{C8286EAE-160A-4F46-AA49-27A49E2A5DB5}" presName="accentRepeatNode" presStyleLbl="solidFgAcc1" presStyleIdx="3" presStyleCnt="4" custScaleX="107468" custScaleY="104308" custLinFactNeighborX="-22134" custLinFactNeighborY="3134"/>
      <dgm:spPr>
        <a:noFill/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</dgm:ptLst>
  <dgm:cxnLst>
    <dgm:cxn modelId="{9402E20B-4450-4CCB-81DE-92A70E7D9AC0}" type="presOf" srcId="{C8286EAE-160A-4F46-AA49-27A49E2A5DB5}" destId="{1CF109C6-166E-4D11-B17C-229B04B50C73}" srcOrd="0" destOrd="0" presId="urn:microsoft.com/office/officeart/2008/layout/VerticalCurvedList"/>
    <dgm:cxn modelId="{4C08859A-416C-48FF-94B8-D4673387454A}" type="presOf" srcId="{59C5D6FF-9A1A-4451-A33F-4E9EC062AD7C}" destId="{443589BB-0086-4494-B17E-82BC13BCF03D}" srcOrd="0" destOrd="0" presId="urn:microsoft.com/office/officeart/2008/layout/VerticalCurvedList"/>
    <dgm:cxn modelId="{C6814A03-A261-4419-A850-5DE07918E6BD}" type="presOf" srcId="{B5A313E4-2DFF-4D79-A0C7-D7C5B6D5D6F1}" destId="{EFFBD018-32E5-482A-BA3F-FDF6F497924A}" srcOrd="0" destOrd="0" presId="urn:microsoft.com/office/officeart/2008/layout/VerticalCurvedList"/>
    <dgm:cxn modelId="{C1470E2B-A088-4638-B002-78E34B9C7461}" srcId="{B5A313E4-2DFF-4D79-A0C7-D7C5B6D5D6F1}" destId="{345B1084-2BDB-4484-9B06-DDB57000F587}" srcOrd="2" destOrd="0" parTransId="{F5261170-0DDF-411E-933B-037D8E1AE91A}" sibTransId="{9EA46655-D2BF-418D-AB1B-4AE0B4A8BA7A}"/>
    <dgm:cxn modelId="{A72199D7-FE9C-4CBB-A9C1-C5014DCE3B2E}" srcId="{B5A313E4-2DFF-4D79-A0C7-D7C5B6D5D6F1}" destId="{5B2F8BCC-5136-492D-B919-E59BD2E490D5}" srcOrd="0" destOrd="0" parTransId="{60C70D0E-BEFB-45F1-80F1-F82AD47C9EED}" sibTransId="{F4493338-A061-42CB-A739-139170879792}"/>
    <dgm:cxn modelId="{693EFCC8-E0D1-4814-A3D9-612DB88F10BF}" type="presOf" srcId="{345B1084-2BDB-4484-9B06-DDB57000F587}" destId="{2542BC8D-378E-4607-99D6-A836D32F5741}" srcOrd="0" destOrd="0" presId="urn:microsoft.com/office/officeart/2008/layout/VerticalCurvedList"/>
    <dgm:cxn modelId="{33AD1C4C-D1B2-4F58-8729-A1F707C89F20}" srcId="{B5A313E4-2DFF-4D79-A0C7-D7C5B6D5D6F1}" destId="{C8286EAE-160A-4F46-AA49-27A49E2A5DB5}" srcOrd="3" destOrd="0" parTransId="{0147175A-39FC-4A01-A0F0-721B72659626}" sibTransId="{A9204C7A-45BA-4C29-8BE1-71D123988D34}"/>
    <dgm:cxn modelId="{5F86CE27-5DC9-4C5C-87AC-4A1BE9A545DC}" srcId="{B5A313E4-2DFF-4D79-A0C7-D7C5B6D5D6F1}" destId="{59C5D6FF-9A1A-4451-A33F-4E9EC062AD7C}" srcOrd="1" destOrd="0" parTransId="{606D5899-6381-4598-B558-9CFB96EBC037}" sibTransId="{B332C9F6-D6C4-4918-B108-5BCF6451D587}"/>
    <dgm:cxn modelId="{EBE7558F-9C5C-43C5-AFDA-62173886DB27}" type="presOf" srcId="{F4493338-A061-42CB-A739-139170879792}" destId="{EE9D4847-61CD-41D0-89C1-C956DA56BDFE}" srcOrd="0" destOrd="0" presId="urn:microsoft.com/office/officeart/2008/layout/VerticalCurvedList"/>
    <dgm:cxn modelId="{612C5F38-F535-4FD7-8745-70D9EF909B11}" type="presOf" srcId="{5B2F8BCC-5136-492D-B919-E59BD2E490D5}" destId="{D2CA9B0B-3D2B-4484-85C8-2EFF3A361AB8}" srcOrd="0" destOrd="0" presId="urn:microsoft.com/office/officeart/2008/layout/VerticalCurvedList"/>
    <dgm:cxn modelId="{379DB2DD-B41D-4030-B3C5-7D0B67765463}" type="presParOf" srcId="{EFFBD018-32E5-482A-BA3F-FDF6F497924A}" destId="{CBB8771B-6FD6-45C3-BE48-5F13135B7676}" srcOrd="0" destOrd="0" presId="urn:microsoft.com/office/officeart/2008/layout/VerticalCurvedList"/>
    <dgm:cxn modelId="{301980B1-A303-41BD-8E33-3CC81C41796E}" type="presParOf" srcId="{CBB8771B-6FD6-45C3-BE48-5F13135B7676}" destId="{212ABFFA-72CE-4F6D-AE14-A46CECF4F07B}" srcOrd="0" destOrd="0" presId="urn:microsoft.com/office/officeart/2008/layout/VerticalCurvedList"/>
    <dgm:cxn modelId="{EFD6FF16-1654-41EE-A470-3C351161FA91}" type="presParOf" srcId="{212ABFFA-72CE-4F6D-AE14-A46CECF4F07B}" destId="{AB4292DF-65A8-4268-8B01-A0C7712D8459}" srcOrd="0" destOrd="0" presId="urn:microsoft.com/office/officeart/2008/layout/VerticalCurvedList"/>
    <dgm:cxn modelId="{C752A2A8-DF7D-4924-9151-CD22F336DD6F}" type="presParOf" srcId="{212ABFFA-72CE-4F6D-AE14-A46CECF4F07B}" destId="{EE9D4847-61CD-41D0-89C1-C956DA56BDFE}" srcOrd="1" destOrd="0" presId="urn:microsoft.com/office/officeart/2008/layout/VerticalCurvedList"/>
    <dgm:cxn modelId="{50091173-C434-4DA0-9CAF-56661E1F6092}" type="presParOf" srcId="{212ABFFA-72CE-4F6D-AE14-A46CECF4F07B}" destId="{9849769C-0C56-47B6-80FE-C508EEA97F29}" srcOrd="2" destOrd="0" presId="urn:microsoft.com/office/officeart/2008/layout/VerticalCurvedList"/>
    <dgm:cxn modelId="{E1F0D664-70FF-4A2F-84FC-C7C0FC6515E7}" type="presParOf" srcId="{212ABFFA-72CE-4F6D-AE14-A46CECF4F07B}" destId="{A52E7062-A90B-4F0C-93ED-E6A19B7DFB2E}" srcOrd="3" destOrd="0" presId="urn:microsoft.com/office/officeart/2008/layout/VerticalCurvedList"/>
    <dgm:cxn modelId="{2E0A4E68-695F-48FD-8024-A72ABC6EA085}" type="presParOf" srcId="{CBB8771B-6FD6-45C3-BE48-5F13135B7676}" destId="{D2CA9B0B-3D2B-4484-85C8-2EFF3A361AB8}" srcOrd="1" destOrd="0" presId="urn:microsoft.com/office/officeart/2008/layout/VerticalCurvedList"/>
    <dgm:cxn modelId="{A5A600F6-5D83-4A25-B78E-A90EC11761EF}" type="presParOf" srcId="{CBB8771B-6FD6-45C3-BE48-5F13135B7676}" destId="{356E7ED7-CB26-4B7D-9142-EEA0CF5CC1B1}" srcOrd="2" destOrd="0" presId="urn:microsoft.com/office/officeart/2008/layout/VerticalCurvedList"/>
    <dgm:cxn modelId="{A4F53CBB-B5C6-4503-BD04-79736CDDF830}" type="presParOf" srcId="{356E7ED7-CB26-4B7D-9142-EEA0CF5CC1B1}" destId="{1312A8C1-2DF7-4F74-9CE7-DBF136A5E9E2}" srcOrd="0" destOrd="0" presId="urn:microsoft.com/office/officeart/2008/layout/VerticalCurvedList"/>
    <dgm:cxn modelId="{AF26890E-653A-4071-999A-E342D26D4E64}" type="presParOf" srcId="{CBB8771B-6FD6-45C3-BE48-5F13135B7676}" destId="{443589BB-0086-4494-B17E-82BC13BCF03D}" srcOrd="3" destOrd="0" presId="urn:microsoft.com/office/officeart/2008/layout/VerticalCurvedList"/>
    <dgm:cxn modelId="{1FDA930E-6CB8-4B90-AE2C-22070F8767E2}" type="presParOf" srcId="{CBB8771B-6FD6-45C3-BE48-5F13135B7676}" destId="{934DA8D2-64BC-4BA8-9E1D-57DC10D0A5A1}" srcOrd="4" destOrd="0" presId="urn:microsoft.com/office/officeart/2008/layout/VerticalCurvedList"/>
    <dgm:cxn modelId="{78E3DCE1-7A4F-4F66-B773-5A995A3EA349}" type="presParOf" srcId="{934DA8D2-64BC-4BA8-9E1D-57DC10D0A5A1}" destId="{D2524C75-D8D7-4BC1-AC86-A992A79B347E}" srcOrd="0" destOrd="0" presId="urn:microsoft.com/office/officeart/2008/layout/VerticalCurvedList"/>
    <dgm:cxn modelId="{26F8656E-4257-4C06-B1D4-CBDCF2E5C020}" type="presParOf" srcId="{CBB8771B-6FD6-45C3-BE48-5F13135B7676}" destId="{2542BC8D-378E-4607-99D6-A836D32F5741}" srcOrd="5" destOrd="0" presId="urn:microsoft.com/office/officeart/2008/layout/VerticalCurvedList"/>
    <dgm:cxn modelId="{BCA54CB1-2381-477D-B1B1-BFF5522BF30F}" type="presParOf" srcId="{CBB8771B-6FD6-45C3-BE48-5F13135B7676}" destId="{02143E40-5255-4C6C-8106-3E3669DC8FEF}" srcOrd="6" destOrd="0" presId="urn:microsoft.com/office/officeart/2008/layout/VerticalCurvedList"/>
    <dgm:cxn modelId="{F2A80495-A0B6-4EED-A751-5915E79AFCEB}" type="presParOf" srcId="{02143E40-5255-4C6C-8106-3E3669DC8FEF}" destId="{343B6690-0C58-4961-8046-A3922788CD1A}" srcOrd="0" destOrd="0" presId="urn:microsoft.com/office/officeart/2008/layout/VerticalCurvedList"/>
    <dgm:cxn modelId="{D5237FBE-42BA-480B-A669-27EC37D48B55}" type="presParOf" srcId="{CBB8771B-6FD6-45C3-BE48-5F13135B7676}" destId="{1CF109C6-166E-4D11-B17C-229B04B50C73}" srcOrd="7" destOrd="0" presId="urn:microsoft.com/office/officeart/2008/layout/VerticalCurvedList"/>
    <dgm:cxn modelId="{1D166A93-39EF-4472-8168-88C622168A25}" type="presParOf" srcId="{CBB8771B-6FD6-45C3-BE48-5F13135B7676}" destId="{5416DB29-0A6A-40D6-814E-61871D2CC534}" srcOrd="8" destOrd="0" presId="urn:microsoft.com/office/officeart/2008/layout/VerticalCurvedList"/>
    <dgm:cxn modelId="{B90DE52D-13F0-4FA7-9159-F0E06DC16488}" type="presParOf" srcId="{5416DB29-0A6A-40D6-814E-61871D2CC534}" destId="{27B45F07-C3FA-4FF7-8E0B-70DF9049B0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C164E-75E3-4EA1-A4D4-228FC3848850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83C1ADC-B501-4A60-9F37-80ABF10FB90D}">
      <dgm:prSet phldrT="[Текст]" custT="1"/>
      <dgm:spPr>
        <a:solidFill>
          <a:srgbClr val="006600"/>
        </a:solidFill>
        <a:scene3d>
          <a:camera prst="orthographicFront"/>
          <a:lightRig rig="chilly" dir="t"/>
        </a:scene3d>
        <a:sp3d prstMaterial="translucentPowder">
          <a:bevelT w="127000" h="25400" prst="relaxedInset"/>
        </a:sp3d>
      </dgm:spPr>
      <dgm:t>
        <a:bodyPr vert="vert"/>
        <a:lstStyle/>
        <a:p>
          <a:r>
            <a:rPr lang="ru-RU" sz="2400" b="0" dirty="0" smtClean="0">
              <a:solidFill>
                <a:schemeClr val="tx1"/>
              </a:solidFill>
            </a:rPr>
            <a:t>В</a:t>
          </a:r>
          <a:r>
            <a:rPr lang="ru-RU" sz="1600" dirty="0" smtClean="0">
              <a:solidFill>
                <a:schemeClr val="tx1"/>
              </a:solidFill>
            </a:rPr>
            <a:t>сего расходов</a:t>
          </a:r>
        </a:p>
        <a:p>
          <a:r>
            <a:rPr lang="ru-RU" sz="1600" dirty="0" smtClean="0">
              <a:solidFill>
                <a:schemeClr val="tx1"/>
              </a:solidFill>
            </a:rPr>
            <a:t>по образованию</a:t>
          </a:r>
        </a:p>
        <a:p>
          <a:r>
            <a:rPr lang="ru-RU" sz="1600" b="1" dirty="0" smtClean="0">
              <a:solidFill>
                <a:schemeClr val="tx1"/>
              </a:solidFill>
            </a:rPr>
            <a:t>147696,9 </a:t>
          </a:r>
          <a:r>
            <a:rPr lang="ru-RU" sz="1600" b="0" dirty="0" smtClean="0">
              <a:solidFill>
                <a:schemeClr val="tx1"/>
              </a:solidFill>
            </a:rPr>
            <a:t>т</a:t>
          </a:r>
          <a:r>
            <a:rPr lang="ru-RU" sz="1600" dirty="0" smtClean="0">
              <a:solidFill>
                <a:schemeClr val="tx1"/>
              </a:solidFill>
            </a:rPr>
            <a:t>ыс. руб .</a:t>
          </a:r>
          <a:endParaRPr lang="ru-RU" sz="1600" dirty="0">
            <a:solidFill>
              <a:schemeClr val="tx1"/>
            </a:solidFill>
          </a:endParaRPr>
        </a:p>
      </dgm:t>
    </dgm:pt>
    <dgm:pt modelId="{F2870F1D-DCB9-48D6-B342-383752EEF8E6}" type="parTrans" cxnId="{683C3CD0-4FAA-46C7-BD94-221082D9FBFE}">
      <dgm:prSet/>
      <dgm:spPr/>
      <dgm:t>
        <a:bodyPr/>
        <a:lstStyle/>
        <a:p>
          <a:endParaRPr lang="ru-RU"/>
        </a:p>
      </dgm:t>
    </dgm:pt>
    <dgm:pt modelId="{E105040C-A850-43D5-81D3-97A2CB281C01}" type="sibTrans" cxnId="{683C3CD0-4FAA-46C7-BD94-221082D9FBFE}">
      <dgm:prSet/>
      <dgm:spPr/>
      <dgm:t>
        <a:bodyPr/>
        <a:lstStyle/>
        <a:p>
          <a:endParaRPr lang="ru-RU"/>
        </a:p>
      </dgm:t>
    </dgm:pt>
    <dgm:pt modelId="{A78854DD-8490-41E8-9C17-0016378DF3E6}">
      <dgm:prSet phldrT="[Текст]" custT="1"/>
      <dgm:spPr>
        <a:solidFill>
          <a:srgbClr val="92D050"/>
        </a:solidFill>
        <a:scene3d>
          <a:camera prst="orthographicFront"/>
          <a:lightRig rig="chilly" dir="t"/>
        </a:scene3d>
        <a:sp3d prstMaterial="translucentPowder">
          <a:bevelT w="127000" h="25400" prst="relaxedInset"/>
        </a:sp3d>
      </dgm:spPr>
      <dgm:t>
        <a:bodyPr/>
        <a:lstStyle/>
        <a:p>
          <a:pPr algn="l"/>
          <a:r>
            <a:rPr lang="ru-RU" sz="1400" dirty="0" smtClean="0">
              <a:solidFill>
                <a:schemeClr val="tx1"/>
              </a:solidFill>
            </a:rPr>
            <a:t>  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</a:t>
          </a:r>
          <a:r>
            <a:rPr lang="ru-RU" sz="16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Дошкольное образование – 26526,1 тыс. руб</a:t>
          </a:r>
          <a:r>
            <a:rPr lang="ru-RU" sz="1400" dirty="0" smtClean="0">
              <a:solidFill>
                <a:schemeClr val="tx1"/>
              </a:solidFill>
            </a:rPr>
            <a:t>., из них: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расходы на обеспечение деятельности – 25763,1 тыс. руб.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- софинансирование на укрепление МТБ – 763,0 тыс. руб.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</a:t>
          </a:r>
          <a:endParaRPr lang="ru-RU" sz="1400" dirty="0" smtClean="0">
            <a:solidFill>
              <a:schemeClr val="tx1"/>
            </a:solidFill>
          </a:endParaRPr>
        </a:p>
        <a:p>
          <a:pPr algn="l"/>
          <a:r>
            <a:rPr lang="ru-RU" sz="1400" dirty="0" smtClean="0">
              <a:solidFill>
                <a:schemeClr val="tx1"/>
              </a:solidFill>
            </a:rPr>
            <a:t> </a:t>
          </a:r>
          <a:endParaRPr lang="ru-RU" sz="1400" dirty="0">
            <a:solidFill>
              <a:schemeClr val="tx1"/>
            </a:solidFill>
          </a:endParaRPr>
        </a:p>
      </dgm:t>
    </dgm:pt>
    <dgm:pt modelId="{5BCC53AD-9EDC-46DF-A709-685E9C6BE5E5}" type="parTrans" cxnId="{B92E1D31-0D34-46A5-B4B2-4C8CA59BBB78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0FBAF0F4-DA91-407C-86F0-1779BC304DDD}" type="sibTrans" cxnId="{B92E1D31-0D34-46A5-B4B2-4C8CA59BBB78}">
      <dgm:prSet/>
      <dgm:spPr/>
      <dgm:t>
        <a:bodyPr/>
        <a:lstStyle/>
        <a:p>
          <a:endParaRPr lang="ru-RU"/>
        </a:p>
      </dgm:t>
    </dgm:pt>
    <dgm:pt modelId="{C283E479-C44B-41D8-8207-DDE6829780CB}">
      <dgm:prSet phldrT="[Текст]" custT="1"/>
      <dgm:spPr>
        <a:solidFill>
          <a:srgbClr val="92D050"/>
        </a:solidFill>
        <a:scene3d>
          <a:camera prst="orthographicFront"/>
          <a:lightRig rig="chilly" dir="t"/>
        </a:scene3d>
        <a:sp3d prstMaterial="translucentPowder">
          <a:bevelT w="127000" h="25400" prst="relaxedInset"/>
        </a:sp3d>
      </dgm:spPr>
      <dgm:t>
        <a:bodyPr/>
        <a:lstStyle/>
        <a:p>
          <a:pPr algn="l"/>
          <a:endParaRPr lang="ru-RU" sz="1200" dirty="0" smtClean="0">
            <a:solidFill>
              <a:schemeClr val="tx1"/>
            </a:solidFill>
          </a:endParaRPr>
        </a:p>
        <a:p>
          <a:pPr algn="l"/>
          <a:endParaRPr lang="ru-RU" sz="1200" dirty="0" smtClean="0">
            <a:solidFill>
              <a:schemeClr val="tx1"/>
            </a:solidFill>
          </a:endParaRPr>
        </a:p>
        <a:p>
          <a:pPr algn="l"/>
          <a:r>
            <a:rPr lang="ru-RU" sz="1200" dirty="0" smtClean="0">
              <a:solidFill>
                <a:schemeClr val="tx1"/>
              </a:solidFill>
            </a:rPr>
            <a:t>   </a:t>
          </a:r>
          <a:r>
            <a:rPr lang="ru-RU" sz="14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Общее образование – 100896,1 тыс. руб</a:t>
          </a:r>
          <a:r>
            <a:rPr lang="ru-RU" sz="1200" dirty="0" smtClean="0">
              <a:solidFill>
                <a:schemeClr val="tx1"/>
              </a:solidFill>
            </a:rPr>
            <a:t>.,  из них:</a:t>
          </a:r>
        </a:p>
        <a:p>
          <a:pPr algn="l"/>
          <a:r>
            <a:rPr lang="ru-RU" sz="1200" dirty="0" smtClean="0">
              <a:solidFill>
                <a:schemeClr val="tx1"/>
              </a:solidFill>
            </a:rPr>
            <a:t>  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на обеспечение  деятельности – 91669,0 тыс. руб.;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софинансирование на подвоз учащихся – 5352,2 тыс. руб.;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софинансирование на обеспечение горячим питанием учащихся начальных классов и детей    из малоимущих семей – 2066,9 тыс. руб.;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- софинансирование на обеспечение комплексной безопасности и на укрепление МТБ  – 1623 тыс. руб.;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предоставление льготного проезда отдельным категориям граждан – 185,0 тыс. руб.;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  <a:endParaRPr lang="ru-RU" sz="1200" dirty="0" smtClean="0">
            <a:solidFill>
              <a:schemeClr val="tx1"/>
            </a:solidFill>
          </a:endParaRPr>
        </a:p>
        <a:p>
          <a:pPr algn="l"/>
          <a:endParaRPr lang="ru-RU" sz="1200" dirty="0">
            <a:solidFill>
              <a:schemeClr val="tx1"/>
            </a:solidFill>
          </a:endParaRPr>
        </a:p>
      </dgm:t>
    </dgm:pt>
    <dgm:pt modelId="{D70D9ECB-19DB-452A-92BB-B51C056ACBFE}" type="parTrans" cxnId="{974DDCE9-FB04-4168-AB64-6C00B5E8D4D1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5CACC4CA-3C7F-4402-B0F8-7B860AB23718}" type="sibTrans" cxnId="{974DDCE9-FB04-4168-AB64-6C00B5E8D4D1}">
      <dgm:prSet/>
      <dgm:spPr/>
      <dgm:t>
        <a:bodyPr/>
        <a:lstStyle/>
        <a:p>
          <a:endParaRPr lang="ru-RU"/>
        </a:p>
      </dgm:t>
    </dgm:pt>
    <dgm:pt modelId="{2FDA4EF6-ABCA-4912-847A-D0A92C390970}">
      <dgm:prSet custT="1"/>
      <dgm:spPr>
        <a:solidFill>
          <a:srgbClr val="92D050"/>
        </a:solidFill>
        <a:scene3d>
          <a:camera prst="orthographicFront"/>
          <a:lightRig rig="chilly" dir="t"/>
        </a:scene3d>
        <a:sp3d prstMaterial="translucentPowder">
          <a:bevelT w="127000" h="25400" prst="relaxedInset"/>
        </a:sp3d>
      </dgm:spPr>
      <dgm:t>
        <a:bodyPr/>
        <a:lstStyle/>
        <a:p>
          <a:pPr algn="l"/>
          <a:r>
            <a:rPr lang="ru-RU" sz="1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4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Организация отдыха детей в каникулярное время – 844,4 тыс. руб</a:t>
          </a:r>
          <a:r>
            <a: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23244A-4B5A-4D5D-BDAB-0DB9EA6C36F9}" type="parTrans" cxnId="{3EAB13E8-2208-4C21-9C49-0130F70C7FDD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EBAB1FBB-45E1-40F7-9F86-A62D859C95BE}" type="sibTrans" cxnId="{3EAB13E8-2208-4C21-9C49-0130F70C7FDD}">
      <dgm:prSet/>
      <dgm:spPr/>
      <dgm:t>
        <a:bodyPr/>
        <a:lstStyle/>
        <a:p>
          <a:endParaRPr lang="ru-RU"/>
        </a:p>
      </dgm:t>
    </dgm:pt>
    <dgm:pt modelId="{C380367B-5AE3-4D96-9E21-AC0D917CFEE7}">
      <dgm:prSet custT="1"/>
      <dgm:spPr>
        <a:solidFill>
          <a:srgbClr val="92D050"/>
        </a:solidFill>
        <a:scene3d>
          <a:camera prst="orthographicFront"/>
          <a:lightRig rig="chilly" dir="t"/>
        </a:scene3d>
        <a:sp3d prstMaterial="translucentPowder">
          <a:bevelT w="127000" h="25400" prst="relaxedInset"/>
        </a:sp3d>
      </dgm:spPr>
      <dgm:t>
        <a:bodyPr/>
        <a:lstStyle/>
        <a:p>
          <a:pPr algn="l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4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 – 6794,4 тыс. руб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., из них: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ДЮСШ – 1197,0 тыс. руб.;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школа искусств – 5597,4 тыс. руб. 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B3888E-93DB-4018-8089-C6C339E2FC66}" type="parTrans" cxnId="{A8872BE6-4510-49B6-8CAF-B071A92E1FE9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DB462701-6A10-4BAA-80FB-234025A28A75}" type="sibTrans" cxnId="{A8872BE6-4510-49B6-8CAF-B071A92E1FE9}">
      <dgm:prSet/>
      <dgm:spPr/>
      <dgm:t>
        <a:bodyPr/>
        <a:lstStyle/>
        <a:p>
          <a:endParaRPr lang="ru-RU"/>
        </a:p>
      </dgm:t>
    </dgm:pt>
    <dgm:pt modelId="{C36FEE5A-28DB-48F0-84F0-0652E5914AC1}" type="pres">
      <dgm:prSet presAssocID="{205C164E-75E3-4EA1-A4D4-228FC384885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F53AF3-4A7A-4729-821C-64FC25CFEDEE}" type="pres">
      <dgm:prSet presAssocID="{A83C1ADC-B501-4A60-9F37-80ABF10FB90D}" presName="root1" presStyleCnt="0"/>
      <dgm:spPr/>
      <dgm:t>
        <a:bodyPr/>
        <a:lstStyle/>
        <a:p>
          <a:endParaRPr lang="ru-RU"/>
        </a:p>
      </dgm:t>
    </dgm:pt>
    <dgm:pt modelId="{6F729DE0-D323-423A-8914-B8B74CE78069}" type="pres">
      <dgm:prSet presAssocID="{A83C1ADC-B501-4A60-9F37-80ABF10FB90D}" presName="LevelOneTextNode" presStyleLbl="node0" presStyleIdx="0" presStyleCnt="1" custScaleX="195455" custScaleY="141982" custLinFactNeighborX="-18278" custLinFactNeighborY="-2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F54541-38FA-413C-840D-94F30636B80B}" type="pres">
      <dgm:prSet presAssocID="{A83C1ADC-B501-4A60-9F37-80ABF10FB90D}" presName="level2hierChild" presStyleCnt="0"/>
      <dgm:spPr/>
      <dgm:t>
        <a:bodyPr/>
        <a:lstStyle/>
        <a:p>
          <a:endParaRPr lang="ru-RU"/>
        </a:p>
      </dgm:t>
    </dgm:pt>
    <dgm:pt modelId="{5F690BAD-46B8-46E0-BF32-BE18A938B206}" type="pres">
      <dgm:prSet presAssocID="{5BCC53AD-9EDC-46DF-A709-685E9C6BE5E5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BAA2E12D-C479-41C5-AE04-A15316C4E87B}" type="pres">
      <dgm:prSet presAssocID="{5BCC53AD-9EDC-46DF-A709-685E9C6BE5E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99A4381-9CB0-4570-9437-E43D85B2B06E}" type="pres">
      <dgm:prSet presAssocID="{A78854DD-8490-41E8-9C17-0016378DF3E6}" presName="root2" presStyleCnt="0"/>
      <dgm:spPr/>
      <dgm:t>
        <a:bodyPr/>
        <a:lstStyle/>
        <a:p>
          <a:endParaRPr lang="ru-RU"/>
        </a:p>
      </dgm:t>
    </dgm:pt>
    <dgm:pt modelId="{C85026B7-7D40-423D-BBEF-FF465CCC3A4B}" type="pres">
      <dgm:prSet presAssocID="{A78854DD-8490-41E8-9C17-0016378DF3E6}" presName="LevelTwoTextNode" presStyleLbl="node2" presStyleIdx="0" presStyleCnt="4" custScaleX="413767" custScaleY="194549" custLinFactNeighborX="1994" custLinFactNeighborY="-258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9FFC24-8922-42C3-BBA8-B5C1CAE2978A}" type="pres">
      <dgm:prSet presAssocID="{A78854DD-8490-41E8-9C17-0016378DF3E6}" presName="level3hierChild" presStyleCnt="0"/>
      <dgm:spPr/>
      <dgm:t>
        <a:bodyPr/>
        <a:lstStyle/>
        <a:p>
          <a:endParaRPr lang="ru-RU"/>
        </a:p>
      </dgm:t>
    </dgm:pt>
    <dgm:pt modelId="{CB1875AC-F026-4609-BFD5-A025E0666B41}" type="pres">
      <dgm:prSet presAssocID="{D70D9ECB-19DB-452A-92BB-B51C056ACBFE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98985133-1C09-4352-B4B8-CC9DC48D7868}" type="pres">
      <dgm:prSet presAssocID="{D70D9ECB-19DB-452A-92BB-B51C056ACBF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AF93A64-49AE-4FD6-B463-36C6B7F5AFD5}" type="pres">
      <dgm:prSet presAssocID="{C283E479-C44B-41D8-8207-DDE6829780CB}" presName="root2" presStyleCnt="0"/>
      <dgm:spPr/>
      <dgm:t>
        <a:bodyPr/>
        <a:lstStyle/>
        <a:p>
          <a:endParaRPr lang="ru-RU"/>
        </a:p>
      </dgm:t>
    </dgm:pt>
    <dgm:pt modelId="{434AA628-598D-4067-A7E1-E078A9F57BFD}" type="pres">
      <dgm:prSet presAssocID="{C283E479-C44B-41D8-8207-DDE6829780CB}" presName="LevelTwoTextNode" presStyleLbl="node2" presStyleIdx="1" presStyleCnt="4" custScaleX="453404" custScaleY="432964" custLinFactNeighborX="-4946" custLinFactNeighborY="-269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4C5FE1-B0CD-4578-A117-F087CEC6BA61}" type="pres">
      <dgm:prSet presAssocID="{C283E479-C44B-41D8-8207-DDE6829780CB}" presName="level3hierChild" presStyleCnt="0"/>
      <dgm:spPr/>
      <dgm:t>
        <a:bodyPr/>
        <a:lstStyle/>
        <a:p>
          <a:endParaRPr lang="ru-RU"/>
        </a:p>
      </dgm:t>
    </dgm:pt>
    <dgm:pt modelId="{67986D80-221C-4AC1-9AB4-A230D5EC07CC}" type="pres">
      <dgm:prSet presAssocID="{5DB3888E-93DB-4018-8089-C6C339E2FC66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532D0E19-6180-4572-A6C5-A5D06FC50D72}" type="pres">
      <dgm:prSet presAssocID="{5DB3888E-93DB-4018-8089-C6C339E2FC6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5CEB27F-B241-413E-B1A4-3D29A0A3007F}" type="pres">
      <dgm:prSet presAssocID="{C380367B-5AE3-4D96-9E21-AC0D917CFEE7}" presName="root2" presStyleCnt="0"/>
      <dgm:spPr/>
      <dgm:t>
        <a:bodyPr/>
        <a:lstStyle/>
        <a:p>
          <a:endParaRPr lang="ru-RU"/>
        </a:p>
      </dgm:t>
    </dgm:pt>
    <dgm:pt modelId="{B37C52C4-1248-45A1-87B0-C4B8D492BC96}" type="pres">
      <dgm:prSet presAssocID="{C380367B-5AE3-4D96-9E21-AC0D917CFEE7}" presName="LevelTwoTextNode" presStyleLbl="node2" presStyleIdx="2" presStyleCnt="4" custScaleX="344764" custScaleY="175373" custLinFactNeighborX="155" custLinFactNeighborY="-22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6448A4-75D8-4D72-A035-193EAB966B7B}" type="pres">
      <dgm:prSet presAssocID="{C380367B-5AE3-4D96-9E21-AC0D917CFEE7}" presName="level3hierChild" presStyleCnt="0"/>
      <dgm:spPr/>
      <dgm:t>
        <a:bodyPr/>
        <a:lstStyle/>
        <a:p>
          <a:endParaRPr lang="ru-RU"/>
        </a:p>
      </dgm:t>
    </dgm:pt>
    <dgm:pt modelId="{8EF97A1F-8747-4AD0-A73B-A95984F6BD67}" type="pres">
      <dgm:prSet presAssocID="{9F23244A-4B5A-4D5D-BDAB-0DB9EA6C36F9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4869E5F1-B82F-475D-B602-F8193B1CE5F5}" type="pres">
      <dgm:prSet presAssocID="{9F23244A-4B5A-4D5D-BDAB-0DB9EA6C36F9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B5851FA-BC9F-436E-96A9-6F330F77617D}" type="pres">
      <dgm:prSet presAssocID="{2FDA4EF6-ABCA-4912-847A-D0A92C390970}" presName="root2" presStyleCnt="0"/>
      <dgm:spPr/>
      <dgm:t>
        <a:bodyPr/>
        <a:lstStyle/>
        <a:p>
          <a:endParaRPr lang="ru-RU"/>
        </a:p>
      </dgm:t>
    </dgm:pt>
    <dgm:pt modelId="{2ACAA9C1-A2EE-4BFF-A52E-EDDABF190645}" type="pres">
      <dgm:prSet presAssocID="{2FDA4EF6-ABCA-4912-847A-D0A92C390970}" presName="LevelTwoTextNode" presStyleLbl="node2" presStyleIdx="3" presStyleCnt="4" custScaleX="415366" custScaleY="143027" custLinFactNeighborX="-8958" custLinFactNeighborY="-253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153164-649A-4E23-A08F-060DC40B360A}" type="pres">
      <dgm:prSet presAssocID="{2FDA4EF6-ABCA-4912-847A-D0A92C390970}" presName="level3hierChild" presStyleCnt="0"/>
      <dgm:spPr/>
      <dgm:t>
        <a:bodyPr/>
        <a:lstStyle/>
        <a:p>
          <a:endParaRPr lang="ru-RU"/>
        </a:p>
      </dgm:t>
    </dgm:pt>
  </dgm:ptLst>
  <dgm:cxnLst>
    <dgm:cxn modelId="{D0CF94C1-2BA4-4DA9-A973-6E3CF6327817}" type="presOf" srcId="{D70D9ECB-19DB-452A-92BB-B51C056ACBFE}" destId="{CB1875AC-F026-4609-BFD5-A025E0666B41}" srcOrd="0" destOrd="0" presId="urn:microsoft.com/office/officeart/2008/layout/HorizontalMultiLevelHierarchy"/>
    <dgm:cxn modelId="{974DDCE9-FB04-4168-AB64-6C00B5E8D4D1}" srcId="{A83C1ADC-B501-4A60-9F37-80ABF10FB90D}" destId="{C283E479-C44B-41D8-8207-DDE6829780CB}" srcOrd="1" destOrd="0" parTransId="{D70D9ECB-19DB-452A-92BB-B51C056ACBFE}" sibTransId="{5CACC4CA-3C7F-4402-B0F8-7B860AB23718}"/>
    <dgm:cxn modelId="{A8872BE6-4510-49B6-8CAF-B071A92E1FE9}" srcId="{A83C1ADC-B501-4A60-9F37-80ABF10FB90D}" destId="{C380367B-5AE3-4D96-9E21-AC0D917CFEE7}" srcOrd="2" destOrd="0" parTransId="{5DB3888E-93DB-4018-8089-C6C339E2FC66}" sibTransId="{DB462701-6A10-4BAA-80FB-234025A28A75}"/>
    <dgm:cxn modelId="{B9660086-D126-47B2-A9D2-3F76D04C5E8E}" type="presOf" srcId="{205C164E-75E3-4EA1-A4D4-228FC3848850}" destId="{C36FEE5A-28DB-48F0-84F0-0652E5914AC1}" srcOrd="0" destOrd="0" presId="urn:microsoft.com/office/officeart/2008/layout/HorizontalMultiLevelHierarchy"/>
    <dgm:cxn modelId="{B92E1D31-0D34-46A5-B4B2-4C8CA59BBB78}" srcId="{A83C1ADC-B501-4A60-9F37-80ABF10FB90D}" destId="{A78854DD-8490-41E8-9C17-0016378DF3E6}" srcOrd="0" destOrd="0" parTransId="{5BCC53AD-9EDC-46DF-A709-685E9C6BE5E5}" sibTransId="{0FBAF0F4-DA91-407C-86F0-1779BC304DDD}"/>
    <dgm:cxn modelId="{3F71E873-AB19-452C-8098-B8A81BAA7721}" type="presOf" srcId="{5DB3888E-93DB-4018-8089-C6C339E2FC66}" destId="{67986D80-221C-4AC1-9AB4-A230D5EC07CC}" srcOrd="0" destOrd="0" presId="urn:microsoft.com/office/officeart/2008/layout/HorizontalMultiLevelHierarchy"/>
    <dgm:cxn modelId="{154D31A6-1260-45ED-94C4-1431AF72BB4F}" type="presOf" srcId="{5BCC53AD-9EDC-46DF-A709-685E9C6BE5E5}" destId="{5F690BAD-46B8-46E0-BF32-BE18A938B206}" srcOrd="0" destOrd="0" presId="urn:microsoft.com/office/officeart/2008/layout/HorizontalMultiLevelHierarchy"/>
    <dgm:cxn modelId="{2D040A70-023F-44AD-AEBA-97DC186B9135}" type="presOf" srcId="{2FDA4EF6-ABCA-4912-847A-D0A92C390970}" destId="{2ACAA9C1-A2EE-4BFF-A52E-EDDABF190645}" srcOrd="0" destOrd="0" presId="urn:microsoft.com/office/officeart/2008/layout/HorizontalMultiLevelHierarchy"/>
    <dgm:cxn modelId="{8F08079B-6EFB-43A4-8B36-1A8232CAC5E2}" type="presOf" srcId="{5DB3888E-93DB-4018-8089-C6C339E2FC66}" destId="{532D0E19-6180-4572-A6C5-A5D06FC50D72}" srcOrd="1" destOrd="0" presId="urn:microsoft.com/office/officeart/2008/layout/HorizontalMultiLevelHierarchy"/>
    <dgm:cxn modelId="{0052B75D-AB43-42DC-8826-0ABB5DFBE7F3}" type="presOf" srcId="{9F23244A-4B5A-4D5D-BDAB-0DB9EA6C36F9}" destId="{8EF97A1F-8747-4AD0-A73B-A95984F6BD67}" srcOrd="0" destOrd="0" presId="urn:microsoft.com/office/officeart/2008/layout/HorizontalMultiLevelHierarchy"/>
    <dgm:cxn modelId="{687365BB-ED72-4E35-99C9-263E03C2A120}" type="presOf" srcId="{9F23244A-4B5A-4D5D-BDAB-0DB9EA6C36F9}" destId="{4869E5F1-B82F-475D-B602-F8193B1CE5F5}" srcOrd="1" destOrd="0" presId="urn:microsoft.com/office/officeart/2008/layout/HorizontalMultiLevelHierarchy"/>
    <dgm:cxn modelId="{3EAB13E8-2208-4C21-9C49-0130F70C7FDD}" srcId="{A83C1ADC-B501-4A60-9F37-80ABF10FB90D}" destId="{2FDA4EF6-ABCA-4912-847A-D0A92C390970}" srcOrd="3" destOrd="0" parTransId="{9F23244A-4B5A-4D5D-BDAB-0DB9EA6C36F9}" sibTransId="{EBAB1FBB-45E1-40F7-9F86-A62D859C95BE}"/>
    <dgm:cxn modelId="{F27FC440-63F4-4E3F-A0AD-C7C187A64E63}" type="presOf" srcId="{5BCC53AD-9EDC-46DF-A709-685E9C6BE5E5}" destId="{BAA2E12D-C479-41C5-AE04-A15316C4E87B}" srcOrd="1" destOrd="0" presId="urn:microsoft.com/office/officeart/2008/layout/HorizontalMultiLevelHierarchy"/>
    <dgm:cxn modelId="{71B34286-3AC7-44B9-93D1-1797E84449D5}" type="presOf" srcId="{A78854DD-8490-41E8-9C17-0016378DF3E6}" destId="{C85026B7-7D40-423D-BBEF-FF465CCC3A4B}" srcOrd="0" destOrd="0" presId="urn:microsoft.com/office/officeart/2008/layout/HorizontalMultiLevelHierarchy"/>
    <dgm:cxn modelId="{683C3CD0-4FAA-46C7-BD94-221082D9FBFE}" srcId="{205C164E-75E3-4EA1-A4D4-228FC3848850}" destId="{A83C1ADC-B501-4A60-9F37-80ABF10FB90D}" srcOrd="0" destOrd="0" parTransId="{F2870F1D-DCB9-48D6-B342-383752EEF8E6}" sibTransId="{E105040C-A850-43D5-81D3-97A2CB281C01}"/>
    <dgm:cxn modelId="{E73C1D44-B53B-4437-BFA5-EE20646B35C7}" type="presOf" srcId="{A83C1ADC-B501-4A60-9F37-80ABF10FB90D}" destId="{6F729DE0-D323-423A-8914-B8B74CE78069}" srcOrd="0" destOrd="0" presId="urn:microsoft.com/office/officeart/2008/layout/HorizontalMultiLevelHierarchy"/>
    <dgm:cxn modelId="{F4B0F3D1-D479-4EDA-8EB8-BEB614EF6201}" type="presOf" srcId="{C283E479-C44B-41D8-8207-DDE6829780CB}" destId="{434AA628-598D-4067-A7E1-E078A9F57BFD}" srcOrd="0" destOrd="0" presId="urn:microsoft.com/office/officeart/2008/layout/HorizontalMultiLevelHierarchy"/>
    <dgm:cxn modelId="{2F76F3EC-4990-4B70-AB5F-6A8D1BD03F85}" type="presOf" srcId="{D70D9ECB-19DB-452A-92BB-B51C056ACBFE}" destId="{98985133-1C09-4352-B4B8-CC9DC48D7868}" srcOrd="1" destOrd="0" presId="urn:microsoft.com/office/officeart/2008/layout/HorizontalMultiLevelHierarchy"/>
    <dgm:cxn modelId="{015C4C55-4828-410F-96B0-76FFD0CCCE96}" type="presOf" srcId="{C380367B-5AE3-4D96-9E21-AC0D917CFEE7}" destId="{B37C52C4-1248-45A1-87B0-C4B8D492BC96}" srcOrd="0" destOrd="0" presId="urn:microsoft.com/office/officeart/2008/layout/HorizontalMultiLevelHierarchy"/>
    <dgm:cxn modelId="{F42EAF53-8D55-4C69-95DB-7CEDE4FC7EE1}" type="presParOf" srcId="{C36FEE5A-28DB-48F0-84F0-0652E5914AC1}" destId="{6AF53AF3-4A7A-4729-821C-64FC25CFEDEE}" srcOrd="0" destOrd="0" presId="urn:microsoft.com/office/officeart/2008/layout/HorizontalMultiLevelHierarchy"/>
    <dgm:cxn modelId="{0B0F5880-332E-4E2D-82F6-AB59A2F75F96}" type="presParOf" srcId="{6AF53AF3-4A7A-4729-821C-64FC25CFEDEE}" destId="{6F729DE0-D323-423A-8914-B8B74CE78069}" srcOrd="0" destOrd="0" presId="urn:microsoft.com/office/officeart/2008/layout/HorizontalMultiLevelHierarchy"/>
    <dgm:cxn modelId="{9ECB528B-1C66-488F-BC76-CCBAA8AB99D2}" type="presParOf" srcId="{6AF53AF3-4A7A-4729-821C-64FC25CFEDEE}" destId="{51F54541-38FA-413C-840D-94F30636B80B}" srcOrd="1" destOrd="0" presId="urn:microsoft.com/office/officeart/2008/layout/HorizontalMultiLevelHierarchy"/>
    <dgm:cxn modelId="{C5386BCD-E7EA-4157-BF84-4A6EE117F3EC}" type="presParOf" srcId="{51F54541-38FA-413C-840D-94F30636B80B}" destId="{5F690BAD-46B8-46E0-BF32-BE18A938B206}" srcOrd="0" destOrd="0" presId="urn:microsoft.com/office/officeart/2008/layout/HorizontalMultiLevelHierarchy"/>
    <dgm:cxn modelId="{96D743EE-C032-42EB-950A-DAC24CE96A92}" type="presParOf" srcId="{5F690BAD-46B8-46E0-BF32-BE18A938B206}" destId="{BAA2E12D-C479-41C5-AE04-A15316C4E87B}" srcOrd="0" destOrd="0" presId="urn:microsoft.com/office/officeart/2008/layout/HorizontalMultiLevelHierarchy"/>
    <dgm:cxn modelId="{5E30D084-439B-4D79-ADBF-6634544F51A8}" type="presParOf" srcId="{51F54541-38FA-413C-840D-94F30636B80B}" destId="{D99A4381-9CB0-4570-9437-E43D85B2B06E}" srcOrd="1" destOrd="0" presId="urn:microsoft.com/office/officeart/2008/layout/HorizontalMultiLevelHierarchy"/>
    <dgm:cxn modelId="{CEE11057-E2A6-494E-B192-9F39498BF284}" type="presParOf" srcId="{D99A4381-9CB0-4570-9437-E43D85B2B06E}" destId="{C85026B7-7D40-423D-BBEF-FF465CCC3A4B}" srcOrd="0" destOrd="0" presId="urn:microsoft.com/office/officeart/2008/layout/HorizontalMultiLevelHierarchy"/>
    <dgm:cxn modelId="{8C521091-52CF-4BA9-86C6-465D5E24D563}" type="presParOf" srcId="{D99A4381-9CB0-4570-9437-E43D85B2B06E}" destId="{329FFC24-8922-42C3-BBA8-B5C1CAE2978A}" srcOrd="1" destOrd="0" presId="urn:microsoft.com/office/officeart/2008/layout/HorizontalMultiLevelHierarchy"/>
    <dgm:cxn modelId="{F4B932EA-BDE7-4B8A-A938-552DB33B9CFC}" type="presParOf" srcId="{51F54541-38FA-413C-840D-94F30636B80B}" destId="{CB1875AC-F026-4609-BFD5-A025E0666B41}" srcOrd="2" destOrd="0" presId="urn:microsoft.com/office/officeart/2008/layout/HorizontalMultiLevelHierarchy"/>
    <dgm:cxn modelId="{8083A597-771C-44DC-AD53-B17F53021D77}" type="presParOf" srcId="{CB1875AC-F026-4609-BFD5-A025E0666B41}" destId="{98985133-1C09-4352-B4B8-CC9DC48D7868}" srcOrd="0" destOrd="0" presId="urn:microsoft.com/office/officeart/2008/layout/HorizontalMultiLevelHierarchy"/>
    <dgm:cxn modelId="{97ECDC15-AADC-4815-978F-EBE2393B6E37}" type="presParOf" srcId="{51F54541-38FA-413C-840D-94F30636B80B}" destId="{7AF93A64-49AE-4FD6-B463-36C6B7F5AFD5}" srcOrd="3" destOrd="0" presId="urn:microsoft.com/office/officeart/2008/layout/HorizontalMultiLevelHierarchy"/>
    <dgm:cxn modelId="{3FD66357-3F33-48D7-97EC-F76129974D04}" type="presParOf" srcId="{7AF93A64-49AE-4FD6-B463-36C6B7F5AFD5}" destId="{434AA628-598D-4067-A7E1-E078A9F57BFD}" srcOrd="0" destOrd="0" presId="urn:microsoft.com/office/officeart/2008/layout/HorizontalMultiLevelHierarchy"/>
    <dgm:cxn modelId="{D6B0A57F-A75B-431E-860C-793B02669032}" type="presParOf" srcId="{7AF93A64-49AE-4FD6-B463-36C6B7F5AFD5}" destId="{8A4C5FE1-B0CD-4578-A117-F087CEC6BA61}" srcOrd="1" destOrd="0" presId="urn:microsoft.com/office/officeart/2008/layout/HorizontalMultiLevelHierarchy"/>
    <dgm:cxn modelId="{40444D8F-961A-4F95-8F46-EB7D214E1C47}" type="presParOf" srcId="{51F54541-38FA-413C-840D-94F30636B80B}" destId="{67986D80-221C-4AC1-9AB4-A230D5EC07CC}" srcOrd="4" destOrd="0" presId="urn:microsoft.com/office/officeart/2008/layout/HorizontalMultiLevelHierarchy"/>
    <dgm:cxn modelId="{9924BEAB-808B-4418-B99A-5EA3F7067821}" type="presParOf" srcId="{67986D80-221C-4AC1-9AB4-A230D5EC07CC}" destId="{532D0E19-6180-4572-A6C5-A5D06FC50D72}" srcOrd="0" destOrd="0" presId="urn:microsoft.com/office/officeart/2008/layout/HorizontalMultiLevelHierarchy"/>
    <dgm:cxn modelId="{18811D18-0187-4306-816A-B3225B8F049B}" type="presParOf" srcId="{51F54541-38FA-413C-840D-94F30636B80B}" destId="{B5CEB27F-B241-413E-B1A4-3D29A0A3007F}" srcOrd="5" destOrd="0" presId="urn:microsoft.com/office/officeart/2008/layout/HorizontalMultiLevelHierarchy"/>
    <dgm:cxn modelId="{4E869573-E5C9-4FC9-992A-6E534030A2F6}" type="presParOf" srcId="{B5CEB27F-B241-413E-B1A4-3D29A0A3007F}" destId="{B37C52C4-1248-45A1-87B0-C4B8D492BC96}" srcOrd="0" destOrd="0" presId="urn:microsoft.com/office/officeart/2008/layout/HorizontalMultiLevelHierarchy"/>
    <dgm:cxn modelId="{DBC7ABB5-6144-407A-99E5-A91B358946FE}" type="presParOf" srcId="{B5CEB27F-B241-413E-B1A4-3D29A0A3007F}" destId="{466448A4-75D8-4D72-A035-193EAB966B7B}" srcOrd="1" destOrd="0" presId="urn:microsoft.com/office/officeart/2008/layout/HorizontalMultiLevelHierarchy"/>
    <dgm:cxn modelId="{D5B26551-6890-4912-AF1D-5F570C910AD0}" type="presParOf" srcId="{51F54541-38FA-413C-840D-94F30636B80B}" destId="{8EF97A1F-8747-4AD0-A73B-A95984F6BD67}" srcOrd="6" destOrd="0" presId="urn:microsoft.com/office/officeart/2008/layout/HorizontalMultiLevelHierarchy"/>
    <dgm:cxn modelId="{AE0240AB-03C3-4E73-8F25-407D9B2762CF}" type="presParOf" srcId="{8EF97A1F-8747-4AD0-A73B-A95984F6BD67}" destId="{4869E5F1-B82F-475D-B602-F8193B1CE5F5}" srcOrd="0" destOrd="0" presId="urn:microsoft.com/office/officeart/2008/layout/HorizontalMultiLevelHierarchy"/>
    <dgm:cxn modelId="{C1862598-20EE-43F3-8F04-A5AFDE6A0D9A}" type="presParOf" srcId="{51F54541-38FA-413C-840D-94F30636B80B}" destId="{2B5851FA-BC9F-436E-96A9-6F330F77617D}" srcOrd="7" destOrd="0" presId="urn:microsoft.com/office/officeart/2008/layout/HorizontalMultiLevelHierarchy"/>
    <dgm:cxn modelId="{19F3E590-229B-464D-86D2-45B3AE079B21}" type="presParOf" srcId="{2B5851FA-BC9F-436E-96A9-6F330F77617D}" destId="{2ACAA9C1-A2EE-4BFF-A52E-EDDABF190645}" srcOrd="0" destOrd="0" presId="urn:microsoft.com/office/officeart/2008/layout/HorizontalMultiLevelHierarchy"/>
    <dgm:cxn modelId="{5E36D26D-0FDB-4F46-964D-A090EBD0BE9F}" type="presParOf" srcId="{2B5851FA-BC9F-436E-96A9-6F330F77617D}" destId="{8F153164-649A-4E23-A08F-060DC40B360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A23A16-C7E2-449B-9B1A-6ED08A165ED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B84B66-7A15-4CC7-92DF-9539A6153FC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Разработка проектной документации по капремонту и ремонту автомобильных дорог – 700,0 тыс. руб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solidFill>
              <a:schemeClr val="tx1"/>
            </a:solidFill>
          </a:endParaRPr>
        </a:p>
      </dgm:t>
    </dgm:pt>
    <dgm:pt modelId="{633408C4-37FC-4B5E-9488-E1FE8F8F2703}" type="parTrans" cxnId="{4F9898DE-550B-4EFC-94EF-32D137F5ABFB}">
      <dgm:prSet/>
      <dgm:spPr/>
      <dgm:t>
        <a:bodyPr/>
        <a:lstStyle/>
        <a:p>
          <a:endParaRPr lang="ru-RU" b="1"/>
        </a:p>
      </dgm:t>
    </dgm:pt>
    <dgm:pt modelId="{CCD7A9BE-2AEB-49A0-8354-FE7F7B8C7F22}" type="sibTrans" cxnId="{4F9898DE-550B-4EFC-94EF-32D137F5ABFB}">
      <dgm:prSet/>
      <dgm:spPr/>
      <dgm:t>
        <a:bodyPr/>
        <a:lstStyle/>
        <a:p>
          <a:endParaRPr lang="ru-RU" b="1"/>
        </a:p>
      </dgm:t>
    </dgm:pt>
    <dgm:pt modelId="{2C5B180E-FB71-4AF1-ABBD-E1F98E83ADE5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Капитальный ремонт и ремонт улично-дорожной сети – 1740,0 тыс. руб.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EB6E4D-83FA-4DA3-A0BF-5F66D83428DC}" type="parTrans" cxnId="{A5A34DD4-9717-41E3-BEBB-C846CEB091BD}">
      <dgm:prSet/>
      <dgm:spPr/>
      <dgm:t>
        <a:bodyPr/>
        <a:lstStyle/>
        <a:p>
          <a:endParaRPr lang="ru-RU" b="1"/>
        </a:p>
      </dgm:t>
    </dgm:pt>
    <dgm:pt modelId="{ACDFBEC2-D3F6-41D5-B144-F23B394A1A5F}" type="sibTrans" cxnId="{A5A34DD4-9717-41E3-BEBB-C846CEB091BD}">
      <dgm:prSet/>
      <dgm:spPr/>
      <dgm:t>
        <a:bodyPr/>
        <a:lstStyle/>
        <a:p>
          <a:endParaRPr lang="ru-RU" b="1"/>
        </a:p>
      </dgm:t>
    </dgm:pt>
    <dgm:pt modelId="{3A96E126-303E-4719-B245-0EA559AD191B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 на ремонт автомобильных дорог  - 2900,0 тыс. руб.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0F1BF6-65E1-4112-904A-2F894DE5DF31}" type="parTrans" cxnId="{52ACE1D2-BAE9-4479-A960-6E01DAF93907}">
      <dgm:prSet/>
      <dgm:spPr/>
      <dgm:t>
        <a:bodyPr/>
        <a:lstStyle/>
        <a:p>
          <a:endParaRPr lang="ru-RU" b="1"/>
        </a:p>
      </dgm:t>
    </dgm:pt>
    <dgm:pt modelId="{82B1059F-E1D7-4404-869E-5C623D1AB100}" type="sibTrans" cxnId="{52ACE1D2-BAE9-4479-A960-6E01DAF93907}">
      <dgm:prSet/>
      <dgm:spPr/>
      <dgm:t>
        <a:bodyPr/>
        <a:lstStyle/>
        <a:p>
          <a:endParaRPr lang="ru-RU" b="1"/>
        </a:p>
      </dgm:t>
    </dgm:pt>
    <dgm:pt modelId="{545C8FAC-9A2C-41BA-B2EE-00F1C77B2EC7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на проведение капитального ремонта объектов теплоэнергетических комплексов- 1600,4 тыс. руб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D6FF4B8-08C5-4F1E-A422-407A199C6B51}" type="parTrans" cxnId="{83FF4758-89B8-470C-946B-A3D2F499E29D}">
      <dgm:prSet/>
      <dgm:spPr/>
      <dgm:t>
        <a:bodyPr/>
        <a:lstStyle/>
        <a:p>
          <a:endParaRPr lang="ru-RU" b="1"/>
        </a:p>
      </dgm:t>
    </dgm:pt>
    <dgm:pt modelId="{A260A5C8-C484-4BC0-AC8B-158F03637A96}" type="sibTrans" cxnId="{83FF4758-89B8-470C-946B-A3D2F499E29D}">
      <dgm:prSet/>
      <dgm:spPr/>
      <dgm:t>
        <a:bodyPr/>
        <a:lstStyle/>
        <a:p>
          <a:endParaRPr lang="ru-RU" b="1"/>
        </a:p>
      </dgm:t>
    </dgm:pt>
    <dgm:pt modelId="{FF167F41-19DA-4176-9683-23ACE54418CD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газификации в сельской местности – 6097,0 тыс. руб.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3E403E-8709-4993-B8FB-A962C62F6C6F}" type="parTrans" cxnId="{1203D0D4-28CF-4EE8-BC69-05CEBCF6359D}">
      <dgm:prSet/>
      <dgm:spPr/>
      <dgm:t>
        <a:bodyPr/>
        <a:lstStyle/>
        <a:p>
          <a:endParaRPr lang="ru-RU" b="1"/>
        </a:p>
      </dgm:t>
    </dgm:pt>
    <dgm:pt modelId="{764D77C0-C923-4835-8924-6B26DA2345B5}" type="sibTrans" cxnId="{1203D0D4-28CF-4EE8-BC69-05CEBCF6359D}">
      <dgm:prSet/>
      <dgm:spPr/>
      <dgm:t>
        <a:bodyPr/>
        <a:lstStyle/>
        <a:p>
          <a:endParaRPr lang="ru-RU" b="1"/>
        </a:p>
      </dgm:t>
    </dgm:pt>
    <dgm:pt modelId="{D9E1382D-63A0-4DE7-B1B5-73B95D07B82E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 на ремонт воинских захоронений – 300,0 тыс. руб.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674FB0-49FF-4523-BAA5-8303789F269D}" type="parTrans" cxnId="{9B922064-66C9-4CD4-9658-3C549002D7B3}">
      <dgm:prSet/>
      <dgm:spPr/>
      <dgm:t>
        <a:bodyPr/>
        <a:lstStyle/>
        <a:p>
          <a:endParaRPr lang="ru-RU" b="1"/>
        </a:p>
      </dgm:t>
    </dgm:pt>
    <dgm:pt modelId="{41A0D3D0-1F5B-4F52-B1AB-6273F8068939}" type="sibTrans" cxnId="{9B922064-66C9-4CD4-9658-3C549002D7B3}">
      <dgm:prSet/>
      <dgm:spPr/>
      <dgm:t>
        <a:bodyPr/>
        <a:lstStyle/>
        <a:p>
          <a:endParaRPr lang="ru-RU" b="1"/>
        </a:p>
      </dgm:t>
    </dgm:pt>
    <dgm:pt modelId="{F834D444-25EA-49AD-96D7-52A1004437C2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Укрепление МТБ дошкольных учреждений – 763,0 тыс. руб</a:t>
          </a:r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CAE8C08A-C5F6-448B-B3E2-FC562931AF72}" type="parTrans" cxnId="{CD8B3514-F777-428B-B39A-E58FA2B72CEF}">
      <dgm:prSet/>
      <dgm:spPr/>
      <dgm:t>
        <a:bodyPr/>
        <a:lstStyle/>
        <a:p>
          <a:endParaRPr lang="ru-RU" b="1"/>
        </a:p>
      </dgm:t>
    </dgm:pt>
    <dgm:pt modelId="{57F77C83-0F75-40B4-96C7-E802A47C0E69}" type="sibTrans" cxnId="{CD8B3514-F777-428B-B39A-E58FA2B72CEF}">
      <dgm:prSet/>
      <dgm:spPr/>
      <dgm:t>
        <a:bodyPr/>
        <a:lstStyle/>
        <a:p>
          <a:endParaRPr lang="ru-RU" b="1"/>
        </a:p>
      </dgm:t>
    </dgm:pt>
    <dgm:pt modelId="{CD4DBB99-1034-45E4-9203-41FE26FA3436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Укрепление МТБ школ и ремонт общеобразовательных учреждений – 1623,0 тыс. руб</a:t>
          </a:r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B7A5FAEE-B9E7-48E1-9E59-88ED0EDD382D}" type="parTrans" cxnId="{674F08A2-2B64-4402-BDFE-ADB7EB13683B}">
      <dgm:prSet/>
      <dgm:spPr/>
      <dgm:t>
        <a:bodyPr/>
        <a:lstStyle/>
        <a:p>
          <a:endParaRPr lang="ru-RU" b="1"/>
        </a:p>
      </dgm:t>
    </dgm:pt>
    <dgm:pt modelId="{D791C9DB-59C0-4D2F-9762-9CE2FED92C9E}" type="sibTrans" cxnId="{674F08A2-2B64-4402-BDFE-ADB7EB13683B}">
      <dgm:prSet/>
      <dgm:spPr/>
      <dgm:t>
        <a:bodyPr/>
        <a:lstStyle/>
        <a:p>
          <a:endParaRPr lang="ru-RU" b="1"/>
        </a:p>
      </dgm:t>
    </dgm:pt>
    <dgm:pt modelId="{6A818EE3-2B3B-4BA4-AB5B-7128BDEF317D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Строительство ДК в д. Хорошево – 8417,0 тыс. руб.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385197-4F57-411E-9C31-8C75293D2480}" type="parTrans" cxnId="{BE1EFE51-67AA-446C-BCE2-EBBEC77DE217}">
      <dgm:prSet/>
      <dgm:spPr/>
      <dgm:t>
        <a:bodyPr/>
        <a:lstStyle/>
        <a:p>
          <a:endParaRPr lang="ru-RU" b="1"/>
        </a:p>
      </dgm:t>
    </dgm:pt>
    <dgm:pt modelId="{60768D95-18EC-48A1-8634-8FF155E6F49F}" type="sibTrans" cxnId="{BE1EFE51-67AA-446C-BCE2-EBBEC77DE217}">
      <dgm:prSet/>
      <dgm:spPr/>
      <dgm:t>
        <a:bodyPr/>
        <a:lstStyle/>
        <a:p>
          <a:endParaRPr lang="ru-RU" b="1"/>
        </a:p>
      </dgm:t>
    </dgm:pt>
    <dgm:pt modelId="{84A1A3EF-63EA-40EA-BF9D-8F0BB7D95B78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Укрепление МТБ учреждений культуры – 100,0 тыс. руб</a:t>
          </a:r>
          <a:endParaRPr lang="ru-RU" sz="1600" b="1" dirty="0">
            <a:solidFill>
              <a:schemeClr val="tx1"/>
            </a:solidFill>
          </a:endParaRPr>
        </a:p>
      </dgm:t>
    </dgm:pt>
    <dgm:pt modelId="{3AE24F1B-581C-4502-8035-6EC7DD07EE4B}" type="parTrans" cxnId="{423DD027-AAD6-48FE-934C-FAB581116260}">
      <dgm:prSet/>
      <dgm:spPr/>
      <dgm:t>
        <a:bodyPr/>
        <a:lstStyle/>
        <a:p>
          <a:endParaRPr lang="ru-RU" b="1"/>
        </a:p>
      </dgm:t>
    </dgm:pt>
    <dgm:pt modelId="{244FA229-3EEE-441C-86B8-FDB017250ACA}" type="sibTrans" cxnId="{423DD027-AAD6-48FE-934C-FAB581116260}">
      <dgm:prSet/>
      <dgm:spPr/>
      <dgm:t>
        <a:bodyPr/>
        <a:lstStyle/>
        <a:p>
          <a:endParaRPr lang="ru-RU" b="1"/>
        </a:p>
      </dgm:t>
    </dgm:pt>
    <dgm:pt modelId="{8817D1C6-5A11-4BEE-AD38-4770865E5656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жилыми помещениями малоимущих многодетных семей – 400,0 тыс. руб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3717E814-1712-4DCA-8818-053A64915DA2}" type="parTrans" cxnId="{18C61ED6-3A8A-48F9-B11D-E2A2DE422F57}">
      <dgm:prSet/>
      <dgm:spPr/>
      <dgm:t>
        <a:bodyPr/>
        <a:lstStyle/>
        <a:p>
          <a:endParaRPr lang="ru-RU" b="1"/>
        </a:p>
      </dgm:t>
    </dgm:pt>
    <dgm:pt modelId="{87FD980C-4596-4401-9986-324177CE1DCF}" type="sibTrans" cxnId="{18C61ED6-3A8A-48F9-B11D-E2A2DE422F57}">
      <dgm:prSet/>
      <dgm:spPr/>
      <dgm:t>
        <a:bodyPr/>
        <a:lstStyle/>
        <a:p>
          <a:endParaRPr lang="ru-RU" b="1"/>
        </a:p>
      </dgm:t>
    </dgm:pt>
    <dgm:pt modelId="{3C4E025A-7BE7-44BA-963F-31DE3A0491F3}" type="pres">
      <dgm:prSet presAssocID="{37A23A16-C7E2-449B-9B1A-6ED08A165ED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F0B12E6-3B38-4A49-8B01-F3868BB012AB}" type="pres">
      <dgm:prSet presAssocID="{7FB84B66-7A15-4CC7-92DF-9539A6153FC9}" presName="thickLine" presStyleLbl="alignNode1" presStyleIdx="0" presStyleCnt="11"/>
      <dgm:spPr/>
    </dgm:pt>
    <dgm:pt modelId="{8E1419EF-A9FE-4E4E-8C45-D1A5CEDC619C}" type="pres">
      <dgm:prSet presAssocID="{7FB84B66-7A15-4CC7-92DF-9539A6153FC9}" presName="horz1" presStyleCnt="0"/>
      <dgm:spPr/>
    </dgm:pt>
    <dgm:pt modelId="{C931E21F-24C1-4D92-8EE6-0AFFAF16E098}" type="pres">
      <dgm:prSet presAssocID="{7FB84B66-7A15-4CC7-92DF-9539A6153FC9}" presName="tx1" presStyleLbl="revTx" presStyleIdx="0" presStyleCnt="11"/>
      <dgm:spPr/>
      <dgm:t>
        <a:bodyPr/>
        <a:lstStyle/>
        <a:p>
          <a:endParaRPr lang="ru-RU"/>
        </a:p>
      </dgm:t>
    </dgm:pt>
    <dgm:pt modelId="{CD88D7FD-02B3-40CE-941C-B58EE3C3E010}" type="pres">
      <dgm:prSet presAssocID="{7FB84B66-7A15-4CC7-92DF-9539A6153FC9}" presName="vert1" presStyleCnt="0"/>
      <dgm:spPr/>
    </dgm:pt>
    <dgm:pt modelId="{01BFC942-9B50-405B-845A-41826C9B5BCE}" type="pres">
      <dgm:prSet presAssocID="{2C5B180E-FB71-4AF1-ABBD-E1F98E83ADE5}" presName="thickLine" presStyleLbl="alignNode1" presStyleIdx="1" presStyleCnt="11"/>
      <dgm:spPr/>
    </dgm:pt>
    <dgm:pt modelId="{69BD087B-9A7E-4FCA-90BF-7FD5B0E248B2}" type="pres">
      <dgm:prSet presAssocID="{2C5B180E-FB71-4AF1-ABBD-E1F98E83ADE5}" presName="horz1" presStyleCnt="0"/>
      <dgm:spPr/>
    </dgm:pt>
    <dgm:pt modelId="{B63CA81A-3FE4-46A5-B8A3-3139AE0FA919}" type="pres">
      <dgm:prSet presAssocID="{2C5B180E-FB71-4AF1-ABBD-E1F98E83ADE5}" presName="tx1" presStyleLbl="revTx" presStyleIdx="1" presStyleCnt="11"/>
      <dgm:spPr/>
      <dgm:t>
        <a:bodyPr/>
        <a:lstStyle/>
        <a:p>
          <a:endParaRPr lang="ru-RU"/>
        </a:p>
      </dgm:t>
    </dgm:pt>
    <dgm:pt modelId="{42414BA1-0009-4370-A831-F4AD8357F991}" type="pres">
      <dgm:prSet presAssocID="{2C5B180E-FB71-4AF1-ABBD-E1F98E83ADE5}" presName="vert1" presStyleCnt="0"/>
      <dgm:spPr/>
    </dgm:pt>
    <dgm:pt modelId="{66543C20-C347-4073-A97F-9770CC5C9634}" type="pres">
      <dgm:prSet presAssocID="{8817D1C6-5A11-4BEE-AD38-4770865E5656}" presName="thickLine" presStyleLbl="alignNode1" presStyleIdx="2" presStyleCnt="11"/>
      <dgm:spPr/>
    </dgm:pt>
    <dgm:pt modelId="{9A368A3B-CAA7-423F-8EC3-4553B654CD38}" type="pres">
      <dgm:prSet presAssocID="{8817D1C6-5A11-4BEE-AD38-4770865E5656}" presName="horz1" presStyleCnt="0"/>
      <dgm:spPr/>
    </dgm:pt>
    <dgm:pt modelId="{AE84BF15-A310-48BA-AC64-C3A0B0700E7D}" type="pres">
      <dgm:prSet presAssocID="{8817D1C6-5A11-4BEE-AD38-4770865E5656}" presName="tx1" presStyleLbl="revTx" presStyleIdx="2" presStyleCnt="11"/>
      <dgm:spPr/>
      <dgm:t>
        <a:bodyPr/>
        <a:lstStyle/>
        <a:p>
          <a:endParaRPr lang="ru-RU"/>
        </a:p>
      </dgm:t>
    </dgm:pt>
    <dgm:pt modelId="{D01B5E54-2372-478A-85C6-348C1174C73B}" type="pres">
      <dgm:prSet presAssocID="{8817D1C6-5A11-4BEE-AD38-4770865E5656}" presName="vert1" presStyleCnt="0"/>
      <dgm:spPr/>
    </dgm:pt>
    <dgm:pt modelId="{56C5182C-82BE-4017-9E62-63CE9F21C222}" type="pres">
      <dgm:prSet presAssocID="{84A1A3EF-63EA-40EA-BF9D-8F0BB7D95B78}" presName="thickLine" presStyleLbl="alignNode1" presStyleIdx="3" presStyleCnt="11"/>
      <dgm:spPr/>
    </dgm:pt>
    <dgm:pt modelId="{A3367CA5-8B94-47E0-BF4E-E92FBF6A048F}" type="pres">
      <dgm:prSet presAssocID="{84A1A3EF-63EA-40EA-BF9D-8F0BB7D95B78}" presName="horz1" presStyleCnt="0"/>
      <dgm:spPr/>
    </dgm:pt>
    <dgm:pt modelId="{703A51E6-7D72-4ACF-A78C-E5F6D0BD25EB}" type="pres">
      <dgm:prSet presAssocID="{84A1A3EF-63EA-40EA-BF9D-8F0BB7D95B78}" presName="tx1" presStyleLbl="revTx" presStyleIdx="3" presStyleCnt="11"/>
      <dgm:spPr/>
      <dgm:t>
        <a:bodyPr/>
        <a:lstStyle/>
        <a:p>
          <a:endParaRPr lang="ru-RU"/>
        </a:p>
      </dgm:t>
    </dgm:pt>
    <dgm:pt modelId="{4F93E10E-CEED-40CB-BD34-480269C37CE2}" type="pres">
      <dgm:prSet presAssocID="{84A1A3EF-63EA-40EA-BF9D-8F0BB7D95B78}" presName="vert1" presStyleCnt="0"/>
      <dgm:spPr/>
    </dgm:pt>
    <dgm:pt modelId="{7E5D1D34-D50C-4A9F-9425-247EBDD2152A}" type="pres">
      <dgm:prSet presAssocID="{6A818EE3-2B3B-4BA4-AB5B-7128BDEF317D}" presName="thickLine" presStyleLbl="alignNode1" presStyleIdx="4" presStyleCnt="11"/>
      <dgm:spPr/>
    </dgm:pt>
    <dgm:pt modelId="{73B6C3F2-D0B5-4976-957F-3823A4EACA0A}" type="pres">
      <dgm:prSet presAssocID="{6A818EE3-2B3B-4BA4-AB5B-7128BDEF317D}" presName="horz1" presStyleCnt="0"/>
      <dgm:spPr/>
    </dgm:pt>
    <dgm:pt modelId="{1F07F7C9-5C72-4CAB-BFDE-1F2FC347E66B}" type="pres">
      <dgm:prSet presAssocID="{6A818EE3-2B3B-4BA4-AB5B-7128BDEF317D}" presName="tx1" presStyleLbl="revTx" presStyleIdx="4" presStyleCnt="11"/>
      <dgm:spPr/>
      <dgm:t>
        <a:bodyPr/>
        <a:lstStyle/>
        <a:p>
          <a:endParaRPr lang="ru-RU"/>
        </a:p>
      </dgm:t>
    </dgm:pt>
    <dgm:pt modelId="{F6439947-5215-442E-8782-D2F794384C2D}" type="pres">
      <dgm:prSet presAssocID="{6A818EE3-2B3B-4BA4-AB5B-7128BDEF317D}" presName="vert1" presStyleCnt="0"/>
      <dgm:spPr/>
    </dgm:pt>
    <dgm:pt modelId="{6D443CE0-B247-40CE-92E5-2BF6187AEFFF}" type="pres">
      <dgm:prSet presAssocID="{F834D444-25EA-49AD-96D7-52A1004437C2}" presName="thickLine" presStyleLbl="alignNode1" presStyleIdx="5" presStyleCnt="11"/>
      <dgm:spPr/>
    </dgm:pt>
    <dgm:pt modelId="{5FDA28F1-00B1-46F0-924A-0B563692B59D}" type="pres">
      <dgm:prSet presAssocID="{F834D444-25EA-49AD-96D7-52A1004437C2}" presName="horz1" presStyleCnt="0"/>
      <dgm:spPr/>
    </dgm:pt>
    <dgm:pt modelId="{53E7A333-B154-49A9-86A8-BA9F7A2075A0}" type="pres">
      <dgm:prSet presAssocID="{F834D444-25EA-49AD-96D7-52A1004437C2}" presName="tx1" presStyleLbl="revTx" presStyleIdx="5" presStyleCnt="11"/>
      <dgm:spPr/>
      <dgm:t>
        <a:bodyPr/>
        <a:lstStyle/>
        <a:p>
          <a:endParaRPr lang="ru-RU"/>
        </a:p>
      </dgm:t>
    </dgm:pt>
    <dgm:pt modelId="{EA302B8F-870D-4033-9C93-9DE92BE2D194}" type="pres">
      <dgm:prSet presAssocID="{F834D444-25EA-49AD-96D7-52A1004437C2}" presName="vert1" presStyleCnt="0"/>
      <dgm:spPr/>
    </dgm:pt>
    <dgm:pt modelId="{571F57EF-CB29-4703-861C-9A2E9DA2B9D9}" type="pres">
      <dgm:prSet presAssocID="{D9E1382D-63A0-4DE7-B1B5-73B95D07B82E}" presName="thickLine" presStyleLbl="alignNode1" presStyleIdx="6" presStyleCnt="11"/>
      <dgm:spPr/>
    </dgm:pt>
    <dgm:pt modelId="{7DF12B3F-0843-4F5B-B266-6FA576939A54}" type="pres">
      <dgm:prSet presAssocID="{D9E1382D-63A0-4DE7-B1B5-73B95D07B82E}" presName="horz1" presStyleCnt="0"/>
      <dgm:spPr/>
    </dgm:pt>
    <dgm:pt modelId="{BFF8D2C8-3CA3-496D-B44D-896DCBF0E9EB}" type="pres">
      <dgm:prSet presAssocID="{D9E1382D-63A0-4DE7-B1B5-73B95D07B82E}" presName="tx1" presStyleLbl="revTx" presStyleIdx="6" presStyleCnt="11"/>
      <dgm:spPr/>
      <dgm:t>
        <a:bodyPr/>
        <a:lstStyle/>
        <a:p>
          <a:endParaRPr lang="ru-RU"/>
        </a:p>
      </dgm:t>
    </dgm:pt>
    <dgm:pt modelId="{A1210282-A680-4FBB-A1B6-377F9312FB32}" type="pres">
      <dgm:prSet presAssocID="{D9E1382D-63A0-4DE7-B1B5-73B95D07B82E}" presName="vert1" presStyleCnt="0"/>
      <dgm:spPr/>
    </dgm:pt>
    <dgm:pt modelId="{6C9F9021-7206-4649-9603-E5B8AB0B335D}" type="pres">
      <dgm:prSet presAssocID="{FF167F41-19DA-4176-9683-23ACE54418CD}" presName="thickLine" presStyleLbl="alignNode1" presStyleIdx="7" presStyleCnt="11"/>
      <dgm:spPr/>
    </dgm:pt>
    <dgm:pt modelId="{88C52C24-9E21-49E7-8ED6-721952BCAB09}" type="pres">
      <dgm:prSet presAssocID="{FF167F41-19DA-4176-9683-23ACE54418CD}" presName="horz1" presStyleCnt="0"/>
      <dgm:spPr/>
    </dgm:pt>
    <dgm:pt modelId="{BDD232EB-60E6-49B8-B167-35F1EB2671D6}" type="pres">
      <dgm:prSet presAssocID="{FF167F41-19DA-4176-9683-23ACE54418CD}" presName="tx1" presStyleLbl="revTx" presStyleIdx="7" presStyleCnt="11"/>
      <dgm:spPr/>
      <dgm:t>
        <a:bodyPr/>
        <a:lstStyle/>
        <a:p>
          <a:endParaRPr lang="ru-RU"/>
        </a:p>
      </dgm:t>
    </dgm:pt>
    <dgm:pt modelId="{2545287F-4DC1-4500-981C-1DE6560F5F3B}" type="pres">
      <dgm:prSet presAssocID="{FF167F41-19DA-4176-9683-23ACE54418CD}" presName="vert1" presStyleCnt="0"/>
      <dgm:spPr/>
    </dgm:pt>
    <dgm:pt modelId="{28207044-28ED-4A09-A2B3-202EEFCC1EED}" type="pres">
      <dgm:prSet presAssocID="{545C8FAC-9A2C-41BA-B2EE-00F1C77B2EC7}" presName="thickLine" presStyleLbl="alignNode1" presStyleIdx="8" presStyleCnt="11"/>
      <dgm:spPr/>
    </dgm:pt>
    <dgm:pt modelId="{1DC4654D-EA3F-408E-B71F-E64AEF343686}" type="pres">
      <dgm:prSet presAssocID="{545C8FAC-9A2C-41BA-B2EE-00F1C77B2EC7}" presName="horz1" presStyleCnt="0"/>
      <dgm:spPr/>
    </dgm:pt>
    <dgm:pt modelId="{F2A6C311-21CF-4796-870F-F3674FC4327E}" type="pres">
      <dgm:prSet presAssocID="{545C8FAC-9A2C-41BA-B2EE-00F1C77B2EC7}" presName="tx1" presStyleLbl="revTx" presStyleIdx="8" presStyleCnt="11"/>
      <dgm:spPr/>
      <dgm:t>
        <a:bodyPr/>
        <a:lstStyle/>
        <a:p>
          <a:endParaRPr lang="ru-RU"/>
        </a:p>
      </dgm:t>
    </dgm:pt>
    <dgm:pt modelId="{61870CCB-F2EA-4C7A-A6E2-9831D2D5B312}" type="pres">
      <dgm:prSet presAssocID="{545C8FAC-9A2C-41BA-B2EE-00F1C77B2EC7}" presName="vert1" presStyleCnt="0"/>
      <dgm:spPr/>
    </dgm:pt>
    <dgm:pt modelId="{34CF4BC0-AB35-44E1-BEF8-DFE6A716B217}" type="pres">
      <dgm:prSet presAssocID="{3A96E126-303E-4719-B245-0EA559AD191B}" presName="thickLine" presStyleLbl="alignNode1" presStyleIdx="9" presStyleCnt="11"/>
      <dgm:spPr/>
    </dgm:pt>
    <dgm:pt modelId="{BE10BFB9-0730-4FFA-A1C3-3A79826E9D59}" type="pres">
      <dgm:prSet presAssocID="{3A96E126-303E-4719-B245-0EA559AD191B}" presName="horz1" presStyleCnt="0"/>
      <dgm:spPr/>
    </dgm:pt>
    <dgm:pt modelId="{EF280F6C-02A8-4F44-B11F-9D1751B23D03}" type="pres">
      <dgm:prSet presAssocID="{3A96E126-303E-4719-B245-0EA559AD191B}" presName="tx1" presStyleLbl="revTx" presStyleIdx="9" presStyleCnt="11"/>
      <dgm:spPr/>
      <dgm:t>
        <a:bodyPr/>
        <a:lstStyle/>
        <a:p>
          <a:endParaRPr lang="ru-RU"/>
        </a:p>
      </dgm:t>
    </dgm:pt>
    <dgm:pt modelId="{C4FBD195-2777-4AAE-8531-4BA25050CAC0}" type="pres">
      <dgm:prSet presAssocID="{3A96E126-303E-4719-B245-0EA559AD191B}" presName="vert1" presStyleCnt="0"/>
      <dgm:spPr/>
    </dgm:pt>
    <dgm:pt modelId="{EA3A5AC7-CDC0-4BD6-BF06-B5C923AD6B1A}" type="pres">
      <dgm:prSet presAssocID="{CD4DBB99-1034-45E4-9203-41FE26FA3436}" presName="thickLine" presStyleLbl="alignNode1" presStyleIdx="10" presStyleCnt="11"/>
      <dgm:spPr/>
    </dgm:pt>
    <dgm:pt modelId="{C08B9E9D-013A-41B1-B379-4C2F10C675CB}" type="pres">
      <dgm:prSet presAssocID="{CD4DBB99-1034-45E4-9203-41FE26FA3436}" presName="horz1" presStyleCnt="0"/>
      <dgm:spPr/>
    </dgm:pt>
    <dgm:pt modelId="{E05D629C-0EC2-475C-9779-48524CEBDE63}" type="pres">
      <dgm:prSet presAssocID="{CD4DBB99-1034-45E4-9203-41FE26FA3436}" presName="tx1" presStyleLbl="revTx" presStyleIdx="10" presStyleCnt="11"/>
      <dgm:spPr/>
      <dgm:t>
        <a:bodyPr/>
        <a:lstStyle/>
        <a:p>
          <a:endParaRPr lang="ru-RU"/>
        </a:p>
      </dgm:t>
    </dgm:pt>
    <dgm:pt modelId="{9411C4DC-2190-426F-BB61-8DF7D07AC499}" type="pres">
      <dgm:prSet presAssocID="{CD4DBB99-1034-45E4-9203-41FE26FA3436}" presName="vert1" presStyleCnt="0"/>
      <dgm:spPr/>
    </dgm:pt>
  </dgm:ptLst>
  <dgm:cxnLst>
    <dgm:cxn modelId="{10A3EA2E-9CA2-4A75-BCA7-3100E52909E8}" type="presOf" srcId="{84A1A3EF-63EA-40EA-BF9D-8F0BB7D95B78}" destId="{703A51E6-7D72-4ACF-A78C-E5F6D0BD25EB}" srcOrd="0" destOrd="0" presId="urn:microsoft.com/office/officeart/2008/layout/LinedList"/>
    <dgm:cxn modelId="{4F9898DE-550B-4EFC-94EF-32D137F5ABFB}" srcId="{37A23A16-C7E2-449B-9B1A-6ED08A165ED8}" destId="{7FB84B66-7A15-4CC7-92DF-9539A6153FC9}" srcOrd="0" destOrd="0" parTransId="{633408C4-37FC-4B5E-9488-E1FE8F8F2703}" sibTransId="{CCD7A9BE-2AEB-49A0-8354-FE7F7B8C7F22}"/>
    <dgm:cxn modelId="{92331ADD-33DE-4548-B00D-44AFC2B17DB4}" type="presOf" srcId="{CD4DBB99-1034-45E4-9203-41FE26FA3436}" destId="{E05D629C-0EC2-475C-9779-48524CEBDE63}" srcOrd="0" destOrd="0" presId="urn:microsoft.com/office/officeart/2008/layout/LinedList"/>
    <dgm:cxn modelId="{C2E73808-2CA4-478C-BD2D-226AFF13C04F}" type="presOf" srcId="{2C5B180E-FB71-4AF1-ABBD-E1F98E83ADE5}" destId="{B63CA81A-3FE4-46A5-B8A3-3139AE0FA919}" srcOrd="0" destOrd="0" presId="urn:microsoft.com/office/officeart/2008/layout/LinedList"/>
    <dgm:cxn modelId="{BE1EFE51-67AA-446C-BCE2-EBBEC77DE217}" srcId="{37A23A16-C7E2-449B-9B1A-6ED08A165ED8}" destId="{6A818EE3-2B3B-4BA4-AB5B-7128BDEF317D}" srcOrd="4" destOrd="0" parTransId="{86385197-4F57-411E-9C31-8C75293D2480}" sibTransId="{60768D95-18EC-48A1-8634-8FF155E6F49F}"/>
    <dgm:cxn modelId="{9B922064-66C9-4CD4-9658-3C549002D7B3}" srcId="{37A23A16-C7E2-449B-9B1A-6ED08A165ED8}" destId="{D9E1382D-63A0-4DE7-B1B5-73B95D07B82E}" srcOrd="6" destOrd="0" parTransId="{AE674FB0-49FF-4523-BAA5-8303789F269D}" sibTransId="{41A0D3D0-1F5B-4F52-B1AB-6273F8068939}"/>
    <dgm:cxn modelId="{CEB45A4A-93EB-48D9-B061-3BC9DCCF8F31}" type="presOf" srcId="{8817D1C6-5A11-4BEE-AD38-4770865E5656}" destId="{AE84BF15-A310-48BA-AC64-C3A0B0700E7D}" srcOrd="0" destOrd="0" presId="urn:microsoft.com/office/officeart/2008/layout/LinedList"/>
    <dgm:cxn modelId="{FDBB3B7D-B48C-41A1-AD55-CBB1BC926E89}" type="presOf" srcId="{37A23A16-C7E2-449B-9B1A-6ED08A165ED8}" destId="{3C4E025A-7BE7-44BA-963F-31DE3A0491F3}" srcOrd="0" destOrd="0" presId="urn:microsoft.com/office/officeart/2008/layout/LinedList"/>
    <dgm:cxn modelId="{A5A34DD4-9717-41E3-BEBB-C846CEB091BD}" srcId="{37A23A16-C7E2-449B-9B1A-6ED08A165ED8}" destId="{2C5B180E-FB71-4AF1-ABBD-E1F98E83ADE5}" srcOrd="1" destOrd="0" parTransId="{A8EB6E4D-83FA-4DA3-A0BF-5F66D83428DC}" sibTransId="{ACDFBEC2-D3F6-41D5-B144-F23B394A1A5F}"/>
    <dgm:cxn modelId="{18AEEBB2-F73C-460E-97FF-F66A50094FB3}" type="presOf" srcId="{7FB84B66-7A15-4CC7-92DF-9539A6153FC9}" destId="{C931E21F-24C1-4D92-8EE6-0AFFAF16E098}" srcOrd="0" destOrd="0" presId="urn:microsoft.com/office/officeart/2008/layout/LinedList"/>
    <dgm:cxn modelId="{38601244-2880-4373-9F98-E4CE5E4B33AC}" type="presOf" srcId="{6A818EE3-2B3B-4BA4-AB5B-7128BDEF317D}" destId="{1F07F7C9-5C72-4CAB-BFDE-1F2FC347E66B}" srcOrd="0" destOrd="0" presId="urn:microsoft.com/office/officeart/2008/layout/LinedList"/>
    <dgm:cxn modelId="{674F08A2-2B64-4402-BDFE-ADB7EB13683B}" srcId="{37A23A16-C7E2-449B-9B1A-6ED08A165ED8}" destId="{CD4DBB99-1034-45E4-9203-41FE26FA3436}" srcOrd="10" destOrd="0" parTransId="{B7A5FAEE-B9E7-48E1-9E59-88ED0EDD382D}" sibTransId="{D791C9DB-59C0-4D2F-9762-9CE2FED92C9E}"/>
    <dgm:cxn modelId="{83FF4758-89B8-470C-946B-A3D2F499E29D}" srcId="{37A23A16-C7E2-449B-9B1A-6ED08A165ED8}" destId="{545C8FAC-9A2C-41BA-B2EE-00F1C77B2EC7}" srcOrd="8" destOrd="0" parTransId="{7D6FF4B8-08C5-4F1E-A422-407A199C6B51}" sibTransId="{A260A5C8-C484-4BC0-AC8B-158F03637A96}"/>
    <dgm:cxn modelId="{1203D0D4-28CF-4EE8-BC69-05CEBCF6359D}" srcId="{37A23A16-C7E2-449B-9B1A-6ED08A165ED8}" destId="{FF167F41-19DA-4176-9683-23ACE54418CD}" srcOrd="7" destOrd="0" parTransId="{863E403E-8709-4993-B8FB-A962C62F6C6F}" sibTransId="{764D77C0-C923-4835-8924-6B26DA2345B5}"/>
    <dgm:cxn modelId="{159238D1-46B4-40D0-8DB7-1B4C405BCE39}" type="presOf" srcId="{D9E1382D-63A0-4DE7-B1B5-73B95D07B82E}" destId="{BFF8D2C8-3CA3-496D-B44D-896DCBF0E9EB}" srcOrd="0" destOrd="0" presId="urn:microsoft.com/office/officeart/2008/layout/LinedList"/>
    <dgm:cxn modelId="{52ACE1D2-BAE9-4479-A960-6E01DAF93907}" srcId="{37A23A16-C7E2-449B-9B1A-6ED08A165ED8}" destId="{3A96E126-303E-4719-B245-0EA559AD191B}" srcOrd="9" destOrd="0" parTransId="{080F1BF6-65E1-4112-904A-2F894DE5DF31}" sibTransId="{82B1059F-E1D7-4404-869E-5C623D1AB100}"/>
    <dgm:cxn modelId="{423DD027-AAD6-48FE-934C-FAB581116260}" srcId="{37A23A16-C7E2-449B-9B1A-6ED08A165ED8}" destId="{84A1A3EF-63EA-40EA-BF9D-8F0BB7D95B78}" srcOrd="3" destOrd="0" parTransId="{3AE24F1B-581C-4502-8035-6EC7DD07EE4B}" sibTransId="{244FA229-3EEE-441C-86B8-FDB017250ACA}"/>
    <dgm:cxn modelId="{B080C5CA-4AA8-43E3-A767-0FD58E05234C}" type="presOf" srcId="{545C8FAC-9A2C-41BA-B2EE-00F1C77B2EC7}" destId="{F2A6C311-21CF-4796-870F-F3674FC4327E}" srcOrd="0" destOrd="0" presId="urn:microsoft.com/office/officeart/2008/layout/LinedList"/>
    <dgm:cxn modelId="{CD8B3514-F777-428B-B39A-E58FA2B72CEF}" srcId="{37A23A16-C7E2-449B-9B1A-6ED08A165ED8}" destId="{F834D444-25EA-49AD-96D7-52A1004437C2}" srcOrd="5" destOrd="0" parTransId="{CAE8C08A-C5F6-448B-B3E2-FC562931AF72}" sibTransId="{57F77C83-0F75-40B4-96C7-E802A47C0E69}"/>
    <dgm:cxn modelId="{8515D7A8-FD28-43F4-9FC3-4B45B67AF130}" type="presOf" srcId="{FF167F41-19DA-4176-9683-23ACE54418CD}" destId="{BDD232EB-60E6-49B8-B167-35F1EB2671D6}" srcOrd="0" destOrd="0" presId="urn:microsoft.com/office/officeart/2008/layout/LinedList"/>
    <dgm:cxn modelId="{18C61ED6-3A8A-48F9-B11D-E2A2DE422F57}" srcId="{37A23A16-C7E2-449B-9B1A-6ED08A165ED8}" destId="{8817D1C6-5A11-4BEE-AD38-4770865E5656}" srcOrd="2" destOrd="0" parTransId="{3717E814-1712-4DCA-8818-053A64915DA2}" sibTransId="{87FD980C-4596-4401-9986-324177CE1DCF}"/>
    <dgm:cxn modelId="{976A88D1-22CB-4EEB-AC9C-5DE0912094E3}" type="presOf" srcId="{F834D444-25EA-49AD-96D7-52A1004437C2}" destId="{53E7A333-B154-49A9-86A8-BA9F7A2075A0}" srcOrd="0" destOrd="0" presId="urn:microsoft.com/office/officeart/2008/layout/LinedList"/>
    <dgm:cxn modelId="{E9B58E2F-EF56-42F0-A899-FCBC32AC1078}" type="presOf" srcId="{3A96E126-303E-4719-B245-0EA559AD191B}" destId="{EF280F6C-02A8-4F44-B11F-9D1751B23D03}" srcOrd="0" destOrd="0" presId="urn:microsoft.com/office/officeart/2008/layout/LinedList"/>
    <dgm:cxn modelId="{383F238A-003D-4808-9229-EE9878D6C6EB}" type="presParOf" srcId="{3C4E025A-7BE7-44BA-963F-31DE3A0491F3}" destId="{3F0B12E6-3B38-4A49-8B01-F3868BB012AB}" srcOrd="0" destOrd="0" presId="urn:microsoft.com/office/officeart/2008/layout/LinedList"/>
    <dgm:cxn modelId="{FA8E5CC0-F864-43AF-91EE-49B6AE71AFB3}" type="presParOf" srcId="{3C4E025A-7BE7-44BA-963F-31DE3A0491F3}" destId="{8E1419EF-A9FE-4E4E-8C45-D1A5CEDC619C}" srcOrd="1" destOrd="0" presId="urn:microsoft.com/office/officeart/2008/layout/LinedList"/>
    <dgm:cxn modelId="{B5920EC2-2795-4341-B71C-3FB6805009A1}" type="presParOf" srcId="{8E1419EF-A9FE-4E4E-8C45-D1A5CEDC619C}" destId="{C931E21F-24C1-4D92-8EE6-0AFFAF16E098}" srcOrd="0" destOrd="0" presId="urn:microsoft.com/office/officeart/2008/layout/LinedList"/>
    <dgm:cxn modelId="{C73707FD-4203-42B1-BA6E-DC70E354DF4A}" type="presParOf" srcId="{8E1419EF-A9FE-4E4E-8C45-D1A5CEDC619C}" destId="{CD88D7FD-02B3-40CE-941C-B58EE3C3E010}" srcOrd="1" destOrd="0" presId="urn:microsoft.com/office/officeart/2008/layout/LinedList"/>
    <dgm:cxn modelId="{A934F7BC-8FE6-489B-B10F-3FCFC2EF2D61}" type="presParOf" srcId="{3C4E025A-7BE7-44BA-963F-31DE3A0491F3}" destId="{01BFC942-9B50-405B-845A-41826C9B5BCE}" srcOrd="2" destOrd="0" presId="urn:microsoft.com/office/officeart/2008/layout/LinedList"/>
    <dgm:cxn modelId="{37C2D72E-0DCC-46A5-8173-F18CECAC7FF1}" type="presParOf" srcId="{3C4E025A-7BE7-44BA-963F-31DE3A0491F3}" destId="{69BD087B-9A7E-4FCA-90BF-7FD5B0E248B2}" srcOrd="3" destOrd="0" presId="urn:microsoft.com/office/officeart/2008/layout/LinedList"/>
    <dgm:cxn modelId="{77455928-F0E4-4F01-8F23-873EA7A2012C}" type="presParOf" srcId="{69BD087B-9A7E-4FCA-90BF-7FD5B0E248B2}" destId="{B63CA81A-3FE4-46A5-B8A3-3139AE0FA919}" srcOrd="0" destOrd="0" presId="urn:microsoft.com/office/officeart/2008/layout/LinedList"/>
    <dgm:cxn modelId="{718DBD26-692D-4D0B-9273-B03E60943677}" type="presParOf" srcId="{69BD087B-9A7E-4FCA-90BF-7FD5B0E248B2}" destId="{42414BA1-0009-4370-A831-F4AD8357F991}" srcOrd="1" destOrd="0" presId="urn:microsoft.com/office/officeart/2008/layout/LinedList"/>
    <dgm:cxn modelId="{522361D8-A215-4553-B7CF-005D41EE7E59}" type="presParOf" srcId="{3C4E025A-7BE7-44BA-963F-31DE3A0491F3}" destId="{66543C20-C347-4073-A97F-9770CC5C9634}" srcOrd="4" destOrd="0" presId="urn:microsoft.com/office/officeart/2008/layout/LinedList"/>
    <dgm:cxn modelId="{7AD352D0-1E9F-4692-9E7E-5C7F81F4DFBC}" type="presParOf" srcId="{3C4E025A-7BE7-44BA-963F-31DE3A0491F3}" destId="{9A368A3B-CAA7-423F-8EC3-4553B654CD38}" srcOrd="5" destOrd="0" presId="urn:microsoft.com/office/officeart/2008/layout/LinedList"/>
    <dgm:cxn modelId="{B435C961-4DC9-4B0A-ADDC-4FB664B57784}" type="presParOf" srcId="{9A368A3B-CAA7-423F-8EC3-4553B654CD38}" destId="{AE84BF15-A310-48BA-AC64-C3A0B0700E7D}" srcOrd="0" destOrd="0" presId="urn:microsoft.com/office/officeart/2008/layout/LinedList"/>
    <dgm:cxn modelId="{1616F340-BFA6-4B16-88D2-D7931FD201AC}" type="presParOf" srcId="{9A368A3B-CAA7-423F-8EC3-4553B654CD38}" destId="{D01B5E54-2372-478A-85C6-348C1174C73B}" srcOrd="1" destOrd="0" presId="urn:microsoft.com/office/officeart/2008/layout/LinedList"/>
    <dgm:cxn modelId="{532BAFB8-2A3F-4C9F-9D50-DFD3506BF5FD}" type="presParOf" srcId="{3C4E025A-7BE7-44BA-963F-31DE3A0491F3}" destId="{56C5182C-82BE-4017-9E62-63CE9F21C222}" srcOrd="6" destOrd="0" presId="urn:microsoft.com/office/officeart/2008/layout/LinedList"/>
    <dgm:cxn modelId="{CF580E52-1C55-4437-A2BE-1F882F7891E1}" type="presParOf" srcId="{3C4E025A-7BE7-44BA-963F-31DE3A0491F3}" destId="{A3367CA5-8B94-47E0-BF4E-E92FBF6A048F}" srcOrd="7" destOrd="0" presId="urn:microsoft.com/office/officeart/2008/layout/LinedList"/>
    <dgm:cxn modelId="{2041FF1D-CC05-416E-8A95-75D2D2388824}" type="presParOf" srcId="{A3367CA5-8B94-47E0-BF4E-E92FBF6A048F}" destId="{703A51E6-7D72-4ACF-A78C-E5F6D0BD25EB}" srcOrd="0" destOrd="0" presId="urn:microsoft.com/office/officeart/2008/layout/LinedList"/>
    <dgm:cxn modelId="{485F917B-F10F-4F26-8FD0-6DC8B92ADCA7}" type="presParOf" srcId="{A3367CA5-8B94-47E0-BF4E-E92FBF6A048F}" destId="{4F93E10E-CEED-40CB-BD34-480269C37CE2}" srcOrd="1" destOrd="0" presId="urn:microsoft.com/office/officeart/2008/layout/LinedList"/>
    <dgm:cxn modelId="{A9C1D941-62CC-4675-983E-66A8A14F86B6}" type="presParOf" srcId="{3C4E025A-7BE7-44BA-963F-31DE3A0491F3}" destId="{7E5D1D34-D50C-4A9F-9425-247EBDD2152A}" srcOrd="8" destOrd="0" presId="urn:microsoft.com/office/officeart/2008/layout/LinedList"/>
    <dgm:cxn modelId="{15928ACE-2221-4901-885C-3D0E6A772A3D}" type="presParOf" srcId="{3C4E025A-7BE7-44BA-963F-31DE3A0491F3}" destId="{73B6C3F2-D0B5-4976-957F-3823A4EACA0A}" srcOrd="9" destOrd="0" presId="urn:microsoft.com/office/officeart/2008/layout/LinedList"/>
    <dgm:cxn modelId="{1C2C07CC-DC9A-44FE-A859-293562773EC9}" type="presParOf" srcId="{73B6C3F2-D0B5-4976-957F-3823A4EACA0A}" destId="{1F07F7C9-5C72-4CAB-BFDE-1F2FC347E66B}" srcOrd="0" destOrd="0" presId="urn:microsoft.com/office/officeart/2008/layout/LinedList"/>
    <dgm:cxn modelId="{6D8F850C-6C79-4365-BB49-96052925C3DD}" type="presParOf" srcId="{73B6C3F2-D0B5-4976-957F-3823A4EACA0A}" destId="{F6439947-5215-442E-8782-D2F794384C2D}" srcOrd="1" destOrd="0" presId="urn:microsoft.com/office/officeart/2008/layout/LinedList"/>
    <dgm:cxn modelId="{CD11DBEB-2A8A-4713-8126-22EDAC8D34E3}" type="presParOf" srcId="{3C4E025A-7BE7-44BA-963F-31DE3A0491F3}" destId="{6D443CE0-B247-40CE-92E5-2BF6187AEFFF}" srcOrd="10" destOrd="0" presId="urn:microsoft.com/office/officeart/2008/layout/LinedList"/>
    <dgm:cxn modelId="{C051D85E-F6AD-4AA2-86D9-2D4A30A950F8}" type="presParOf" srcId="{3C4E025A-7BE7-44BA-963F-31DE3A0491F3}" destId="{5FDA28F1-00B1-46F0-924A-0B563692B59D}" srcOrd="11" destOrd="0" presId="urn:microsoft.com/office/officeart/2008/layout/LinedList"/>
    <dgm:cxn modelId="{5FAC6BF8-ABBE-4C0C-9F88-39D608F3EE5B}" type="presParOf" srcId="{5FDA28F1-00B1-46F0-924A-0B563692B59D}" destId="{53E7A333-B154-49A9-86A8-BA9F7A2075A0}" srcOrd="0" destOrd="0" presId="urn:microsoft.com/office/officeart/2008/layout/LinedList"/>
    <dgm:cxn modelId="{A8FF166F-394E-4B33-A6E9-A80B0D19AE30}" type="presParOf" srcId="{5FDA28F1-00B1-46F0-924A-0B563692B59D}" destId="{EA302B8F-870D-4033-9C93-9DE92BE2D194}" srcOrd="1" destOrd="0" presId="urn:microsoft.com/office/officeart/2008/layout/LinedList"/>
    <dgm:cxn modelId="{EDAF4FDA-6BCE-4A94-B496-676024EC1A63}" type="presParOf" srcId="{3C4E025A-7BE7-44BA-963F-31DE3A0491F3}" destId="{571F57EF-CB29-4703-861C-9A2E9DA2B9D9}" srcOrd="12" destOrd="0" presId="urn:microsoft.com/office/officeart/2008/layout/LinedList"/>
    <dgm:cxn modelId="{2C0EB8F2-76D6-46AE-9D83-F41D39DB9592}" type="presParOf" srcId="{3C4E025A-7BE7-44BA-963F-31DE3A0491F3}" destId="{7DF12B3F-0843-4F5B-B266-6FA576939A54}" srcOrd="13" destOrd="0" presId="urn:microsoft.com/office/officeart/2008/layout/LinedList"/>
    <dgm:cxn modelId="{9DFB0BBE-3CDC-4E00-97DB-3A4F8CA4EDC7}" type="presParOf" srcId="{7DF12B3F-0843-4F5B-B266-6FA576939A54}" destId="{BFF8D2C8-3CA3-496D-B44D-896DCBF0E9EB}" srcOrd="0" destOrd="0" presId="urn:microsoft.com/office/officeart/2008/layout/LinedList"/>
    <dgm:cxn modelId="{18464444-20D6-4477-A3E9-8198E5E7BA69}" type="presParOf" srcId="{7DF12B3F-0843-4F5B-B266-6FA576939A54}" destId="{A1210282-A680-4FBB-A1B6-377F9312FB32}" srcOrd="1" destOrd="0" presId="urn:microsoft.com/office/officeart/2008/layout/LinedList"/>
    <dgm:cxn modelId="{D731E47D-B99F-4196-9C64-8B692AF133B9}" type="presParOf" srcId="{3C4E025A-7BE7-44BA-963F-31DE3A0491F3}" destId="{6C9F9021-7206-4649-9603-E5B8AB0B335D}" srcOrd="14" destOrd="0" presId="urn:microsoft.com/office/officeart/2008/layout/LinedList"/>
    <dgm:cxn modelId="{B45DF29A-B3B7-4C73-A352-0F05B074D743}" type="presParOf" srcId="{3C4E025A-7BE7-44BA-963F-31DE3A0491F3}" destId="{88C52C24-9E21-49E7-8ED6-721952BCAB09}" srcOrd="15" destOrd="0" presId="urn:microsoft.com/office/officeart/2008/layout/LinedList"/>
    <dgm:cxn modelId="{361C82FB-BCFD-4AC7-8596-CA167010BD5B}" type="presParOf" srcId="{88C52C24-9E21-49E7-8ED6-721952BCAB09}" destId="{BDD232EB-60E6-49B8-B167-35F1EB2671D6}" srcOrd="0" destOrd="0" presId="urn:microsoft.com/office/officeart/2008/layout/LinedList"/>
    <dgm:cxn modelId="{DBB2219E-03C9-4A9D-9983-B7D0F2206612}" type="presParOf" srcId="{88C52C24-9E21-49E7-8ED6-721952BCAB09}" destId="{2545287F-4DC1-4500-981C-1DE6560F5F3B}" srcOrd="1" destOrd="0" presId="urn:microsoft.com/office/officeart/2008/layout/LinedList"/>
    <dgm:cxn modelId="{5E43F09D-9BC1-4FE1-B044-9BF851341990}" type="presParOf" srcId="{3C4E025A-7BE7-44BA-963F-31DE3A0491F3}" destId="{28207044-28ED-4A09-A2B3-202EEFCC1EED}" srcOrd="16" destOrd="0" presId="urn:microsoft.com/office/officeart/2008/layout/LinedList"/>
    <dgm:cxn modelId="{68EBE1BC-2426-4011-B145-AA51690DD2A8}" type="presParOf" srcId="{3C4E025A-7BE7-44BA-963F-31DE3A0491F3}" destId="{1DC4654D-EA3F-408E-B71F-E64AEF343686}" srcOrd="17" destOrd="0" presId="urn:microsoft.com/office/officeart/2008/layout/LinedList"/>
    <dgm:cxn modelId="{AFB69AC7-9708-4865-AF20-94AF9BEA4D67}" type="presParOf" srcId="{1DC4654D-EA3F-408E-B71F-E64AEF343686}" destId="{F2A6C311-21CF-4796-870F-F3674FC4327E}" srcOrd="0" destOrd="0" presId="urn:microsoft.com/office/officeart/2008/layout/LinedList"/>
    <dgm:cxn modelId="{CDBBD558-31A7-45AB-AD92-91ECD561CF2E}" type="presParOf" srcId="{1DC4654D-EA3F-408E-B71F-E64AEF343686}" destId="{61870CCB-F2EA-4C7A-A6E2-9831D2D5B312}" srcOrd="1" destOrd="0" presId="urn:microsoft.com/office/officeart/2008/layout/LinedList"/>
    <dgm:cxn modelId="{727A5396-0993-4A92-83DB-7488E204B2DC}" type="presParOf" srcId="{3C4E025A-7BE7-44BA-963F-31DE3A0491F3}" destId="{34CF4BC0-AB35-44E1-BEF8-DFE6A716B217}" srcOrd="18" destOrd="0" presId="urn:microsoft.com/office/officeart/2008/layout/LinedList"/>
    <dgm:cxn modelId="{CA19CBF5-F9B1-4160-BAC5-974D5C458D2A}" type="presParOf" srcId="{3C4E025A-7BE7-44BA-963F-31DE3A0491F3}" destId="{BE10BFB9-0730-4FFA-A1C3-3A79826E9D59}" srcOrd="19" destOrd="0" presId="urn:microsoft.com/office/officeart/2008/layout/LinedList"/>
    <dgm:cxn modelId="{B9365CC1-CFD2-4C69-9A9D-9CE69A95AA45}" type="presParOf" srcId="{BE10BFB9-0730-4FFA-A1C3-3A79826E9D59}" destId="{EF280F6C-02A8-4F44-B11F-9D1751B23D03}" srcOrd="0" destOrd="0" presId="urn:microsoft.com/office/officeart/2008/layout/LinedList"/>
    <dgm:cxn modelId="{99D1EF29-D205-4D3D-AD1C-46A0C43271AD}" type="presParOf" srcId="{BE10BFB9-0730-4FFA-A1C3-3A79826E9D59}" destId="{C4FBD195-2777-4AAE-8531-4BA25050CAC0}" srcOrd="1" destOrd="0" presId="urn:microsoft.com/office/officeart/2008/layout/LinedList"/>
    <dgm:cxn modelId="{0EDC508C-A976-4E43-BD63-3C98FFAD6F53}" type="presParOf" srcId="{3C4E025A-7BE7-44BA-963F-31DE3A0491F3}" destId="{EA3A5AC7-CDC0-4BD6-BF06-B5C923AD6B1A}" srcOrd="20" destOrd="0" presId="urn:microsoft.com/office/officeart/2008/layout/LinedList"/>
    <dgm:cxn modelId="{712CCC76-9AF7-40BD-91B4-C51E0CA3FB81}" type="presParOf" srcId="{3C4E025A-7BE7-44BA-963F-31DE3A0491F3}" destId="{C08B9E9D-013A-41B1-B379-4C2F10C675CB}" srcOrd="21" destOrd="0" presId="urn:microsoft.com/office/officeart/2008/layout/LinedList"/>
    <dgm:cxn modelId="{E74EC1D9-746E-49A3-A316-0BA6D309FB43}" type="presParOf" srcId="{C08B9E9D-013A-41B1-B379-4C2F10C675CB}" destId="{E05D629C-0EC2-475C-9779-48524CEBDE63}" srcOrd="0" destOrd="0" presId="urn:microsoft.com/office/officeart/2008/layout/LinedList"/>
    <dgm:cxn modelId="{C1B69DC4-5ADB-4FDD-AD3F-A4E1AE33A672}" type="presParOf" srcId="{C08B9E9D-013A-41B1-B379-4C2F10C675CB}" destId="{9411C4DC-2190-426F-BB61-8DF7D07AC499}" srcOrd="1" destOrd="0" presId="urn:microsoft.com/office/officeart/2008/layout/LinedList"/>
  </dgm:cxnLst>
  <dgm:bg>
    <a:blipFill dpi="0" rotWithShape="1">
      <a:blip xmlns:r="http://schemas.openxmlformats.org/officeDocument/2006/relationships" r:embed="rId1">
        <a:alphaModFix amt="54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9CCD13-6193-4511-870C-A26C58FBE0E7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DE16CB-5D7F-42C6-B224-31921FFD37BB}">
      <dgm:prSet phldrT="[Текст]" custT="1"/>
      <dgm:spPr/>
      <dgm:t>
        <a:bodyPr/>
        <a:lstStyle/>
        <a:p>
          <a:r>
            <a:rPr lang="ru-RU" sz="18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78843,6 тыс. руб.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32FD867-D7DE-47AB-AF44-4513900D1C1A}" type="parTrans" cxnId="{47F9A37F-E612-45D3-A0F1-BBE2794A3B4A}">
      <dgm:prSet/>
      <dgm:spPr/>
      <dgm:t>
        <a:bodyPr/>
        <a:lstStyle/>
        <a:p>
          <a:endParaRPr lang="ru-RU"/>
        </a:p>
      </dgm:t>
    </dgm:pt>
    <dgm:pt modelId="{611A1011-6FF6-4066-B498-1CA96F792FC8}" type="sibTrans" cxnId="{47F9A37F-E612-45D3-A0F1-BBE2794A3B4A}">
      <dgm:prSet/>
      <dgm:spPr/>
      <dgm:t>
        <a:bodyPr/>
        <a:lstStyle/>
        <a:p>
          <a:endParaRPr lang="ru-RU"/>
        </a:p>
      </dgm:t>
    </dgm:pt>
    <dgm:pt modelId="{FB09BEE5-F7E2-4645-91D9-2B544C422F69}">
      <dgm:prSet phldrT="[Текст]" custT="1"/>
      <dgm:spPr/>
      <dgm:t>
        <a:bodyPr/>
        <a:lstStyle/>
        <a:p>
          <a:r>
            <a:rPr lang="ru-RU" sz="18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Культура</a:t>
          </a:r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</a:t>
          </a:r>
        </a:p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12803,6 тыс. руб.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E9010BF-47CC-4C97-934F-12DB18E27989}" type="parTrans" cxnId="{73536DA8-086B-422F-873F-992B4DF479BE}">
      <dgm:prSet/>
      <dgm:spPr/>
      <dgm:t>
        <a:bodyPr/>
        <a:lstStyle/>
        <a:p>
          <a:endParaRPr lang="ru-RU"/>
        </a:p>
      </dgm:t>
    </dgm:pt>
    <dgm:pt modelId="{FD6F13FB-D325-44EA-A2CC-2BEF398B102F}" type="sibTrans" cxnId="{73536DA8-086B-422F-873F-992B4DF479BE}">
      <dgm:prSet/>
      <dgm:spPr/>
      <dgm:t>
        <a:bodyPr/>
        <a:lstStyle/>
        <a:p>
          <a:endParaRPr lang="ru-RU"/>
        </a:p>
      </dgm:t>
    </dgm:pt>
    <dgm:pt modelId="{191C409B-39AE-47C4-BADE-28C57760F557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Субвенция на переданные полномочия ЗАГС (ФБ) – 761,9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D3C09739-FDA0-499B-9B44-D0CA4F60C461}" type="parTrans" cxnId="{F1C19268-DBAA-485E-9B2F-1D9F88D3CFD8}">
      <dgm:prSet/>
      <dgm:spPr/>
      <dgm:t>
        <a:bodyPr/>
        <a:lstStyle/>
        <a:p>
          <a:endParaRPr lang="ru-RU"/>
        </a:p>
      </dgm:t>
    </dgm:pt>
    <dgm:pt modelId="{8B564A97-36D3-4160-9125-E26750A21D93}" type="sibTrans" cxnId="{F1C19268-DBAA-485E-9B2F-1D9F88D3CFD8}">
      <dgm:prSet/>
      <dgm:spPr/>
      <dgm:t>
        <a:bodyPr/>
        <a:lstStyle/>
        <a:p>
          <a:endParaRPr lang="ru-RU"/>
        </a:p>
      </dgm:t>
    </dgm:pt>
    <dgm:pt modelId="{23CB5F21-3A7F-4361-B546-29BC7F61E3C8}">
      <dgm:prSet phldrT="[Текст]" custT="1"/>
      <dgm:spPr/>
      <dgm:t>
        <a:bodyPr/>
        <a:lstStyle/>
        <a:p>
          <a:r>
            <a:rPr lang="ru-RU" sz="18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r>
            <a:rPr lang="ru-RU" sz="18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35826,0 тыс. руб. </a:t>
          </a:r>
          <a:endParaRPr lang="ru-RU" sz="1800" u="sng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2C1EE41-B69F-4CED-A5D9-C2A561AEC3C7}" type="parTrans" cxnId="{C293177C-53D8-4571-A378-0D6C5A83681A}">
      <dgm:prSet/>
      <dgm:spPr/>
      <dgm:t>
        <a:bodyPr/>
        <a:lstStyle/>
        <a:p>
          <a:endParaRPr lang="ru-RU"/>
        </a:p>
      </dgm:t>
    </dgm:pt>
    <dgm:pt modelId="{709940BD-47B8-4F58-86BD-74C014CAC7DF}" type="sibTrans" cxnId="{C293177C-53D8-4571-A378-0D6C5A83681A}">
      <dgm:prSet/>
      <dgm:spPr/>
      <dgm:t>
        <a:bodyPr/>
        <a:lstStyle/>
        <a:p>
          <a:endParaRPr lang="ru-RU"/>
        </a:p>
      </dgm:t>
    </dgm:pt>
    <dgm:pt modelId="{4AC65281-E654-487A-BCE7-287A4D81EC12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smtClean="0">
              <a:latin typeface="Arial" pitchFamily="34" charset="0"/>
              <a:cs typeface="Arial" pitchFamily="34" charset="0"/>
            </a:rPr>
            <a:t>Субсидии на соцмаршруты – 1073,1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AF28C1C6-02CC-4C05-AC0E-38DFD4EBFC07}" type="parTrans" cxnId="{E0B68567-0E02-41E0-B74A-989BF29797F6}">
      <dgm:prSet/>
      <dgm:spPr/>
      <dgm:t>
        <a:bodyPr/>
        <a:lstStyle/>
        <a:p>
          <a:endParaRPr lang="ru-RU"/>
        </a:p>
      </dgm:t>
    </dgm:pt>
    <dgm:pt modelId="{35CDA262-E19F-4CC3-8B1D-1443960E205C}" type="sibTrans" cxnId="{E0B68567-0E02-41E0-B74A-989BF29797F6}">
      <dgm:prSet/>
      <dgm:spPr/>
      <dgm:t>
        <a:bodyPr/>
        <a:lstStyle/>
        <a:p>
          <a:endParaRPr lang="ru-RU"/>
        </a:p>
      </dgm:t>
    </dgm:pt>
    <dgm:pt modelId="{BA08BFAB-ACE0-4F6C-A182-2DF9F24C4099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 algn="l"/>
          <a:r>
            <a:rPr lang="ru-RU" sz="1200" smtClean="0">
              <a:latin typeface="Arial" pitchFamily="34" charset="0"/>
              <a:cs typeface="Arial" pitchFamily="34" charset="0"/>
            </a:rPr>
            <a:t>Субсидии на участие детей в социально-значимых проектах – 23,4 тыс. руб.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CD094AC9-AC3A-44A2-92A8-0F5315583837}" type="sibTrans" cxnId="{287B616F-4B19-49CF-8512-E6120B6282DD}">
      <dgm:prSet/>
      <dgm:spPr/>
      <dgm:t>
        <a:bodyPr/>
        <a:lstStyle/>
        <a:p>
          <a:endParaRPr lang="ru-RU"/>
        </a:p>
      </dgm:t>
    </dgm:pt>
    <dgm:pt modelId="{76A0B5FE-C4FC-4573-83E4-6F05FA5E9DDF}" type="parTrans" cxnId="{287B616F-4B19-49CF-8512-E6120B6282DD}">
      <dgm:prSet/>
      <dgm:spPr/>
      <dgm:t>
        <a:bodyPr/>
        <a:lstStyle/>
        <a:p>
          <a:endParaRPr lang="ru-RU"/>
        </a:p>
      </dgm:t>
    </dgm:pt>
    <dgm:pt modelId="{EF8A2075-197D-4326-ABEE-6FAF227D7145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 algn="l"/>
          <a:r>
            <a:rPr lang="ru-RU" sz="1200" smtClean="0">
              <a:latin typeface="Arial" pitchFamily="34" charset="0"/>
              <a:cs typeface="Arial" pitchFamily="34" charset="0"/>
            </a:rPr>
            <a:t>Субсидии на организацию отдыха детей – 471,6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3BCD44C7-A289-4958-A006-DF917B2B1396}" type="sibTrans" cxnId="{722CCA70-B539-4495-B880-124C05499BE1}">
      <dgm:prSet/>
      <dgm:spPr/>
      <dgm:t>
        <a:bodyPr/>
        <a:lstStyle/>
        <a:p>
          <a:endParaRPr lang="ru-RU"/>
        </a:p>
      </dgm:t>
    </dgm:pt>
    <dgm:pt modelId="{BF988CF7-6B49-4944-B227-2E23AF718CF2}" type="parTrans" cxnId="{722CCA70-B539-4495-B880-124C05499BE1}">
      <dgm:prSet/>
      <dgm:spPr/>
      <dgm:t>
        <a:bodyPr/>
        <a:lstStyle/>
        <a:p>
          <a:endParaRPr lang="ru-RU"/>
        </a:p>
      </dgm:t>
    </dgm:pt>
    <dgm:pt modelId="{8932AC5F-F665-4FAE-A5FD-30304609B198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 algn="l"/>
          <a:r>
            <a:rPr lang="ru-RU" sz="1200" smtClean="0">
              <a:latin typeface="Arial" pitchFamily="34" charset="0"/>
              <a:cs typeface="Arial" pitchFamily="34" charset="0"/>
            </a:rPr>
            <a:t>Субсидии на обеспечение горячим питанием – 643,1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615AFAE3-9965-4066-A9EB-EAA29ADAF63B}" type="sibTrans" cxnId="{F81EDE51-232C-4640-B4DE-2F48BAE84870}">
      <dgm:prSet/>
      <dgm:spPr/>
      <dgm:t>
        <a:bodyPr/>
        <a:lstStyle/>
        <a:p>
          <a:endParaRPr lang="ru-RU"/>
        </a:p>
      </dgm:t>
    </dgm:pt>
    <dgm:pt modelId="{C86C4FBA-AE23-44E2-9C0F-B9E943EA11F0}" type="parTrans" cxnId="{F81EDE51-232C-4640-B4DE-2F48BAE84870}">
      <dgm:prSet/>
      <dgm:spPr/>
      <dgm:t>
        <a:bodyPr/>
        <a:lstStyle/>
        <a:p>
          <a:endParaRPr lang="ru-RU"/>
        </a:p>
      </dgm:t>
    </dgm:pt>
    <dgm:pt modelId="{2F147AC5-DF8A-461C-9C1C-3A0CCF7C7EF8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 algn="l"/>
          <a:r>
            <a:rPr lang="ru-RU" sz="1200" dirty="0" smtClean="0">
              <a:latin typeface="Arial" pitchFamily="34" charset="0"/>
              <a:cs typeface="Arial" pitchFamily="34" charset="0"/>
            </a:rPr>
            <a:t>Субсидии на подвоз учащихся – 2352,2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25905707-531D-4F69-A924-4E1D35325647}" type="sibTrans" cxnId="{E4D7F2C4-66E4-4CE8-BFAC-62440E0424EE}">
      <dgm:prSet/>
      <dgm:spPr/>
      <dgm:t>
        <a:bodyPr/>
        <a:lstStyle/>
        <a:p>
          <a:endParaRPr lang="ru-RU"/>
        </a:p>
      </dgm:t>
    </dgm:pt>
    <dgm:pt modelId="{358EFB80-A50B-49B9-B9FF-5F008D5B98FB}" type="parTrans" cxnId="{E4D7F2C4-66E4-4CE8-BFAC-62440E0424EE}">
      <dgm:prSet/>
      <dgm:spPr/>
      <dgm:t>
        <a:bodyPr/>
        <a:lstStyle/>
        <a:p>
          <a:endParaRPr lang="ru-RU"/>
        </a:p>
      </dgm:t>
    </dgm:pt>
    <dgm:pt modelId="{E66ACB75-9C45-4706-9CF6-DD0464209F7D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 algn="l"/>
          <a:r>
            <a:rPr lang="ru-RU" sz="1200" dirty="0" smtClean="0">
              <a:latin typeface="Arial" pitchFamily="34" charset="0"/>
              <a:cs typeface="Arial" pitchFamily="34" charset="0"/>
            </a:rPr>
            <a:t>Субвенции на получение общего образования – 62556,0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5EC5341B-452E-400A-A300-F923B2AFD641}" type="sibTrans" cxnId="{5B3B471B-39E2-41F4-8BD6-8DF0511F6EDF}">
      <dgm:prSet/>
      <dgm:spPr/>
      <dgm:t>
        <a:bodyPr/>
        <a:lstStyle/>
        <a:p>
          <a:endParaRPr lang="ru-RU"/>
        </a:p>
      </dgm:t>
    </dgm:pt>
    <dgm:pt modelId="{C88200D8-3415-42F8-A360-250DE606D306}" type="parTrans" cxnId="{5B3B471B-39E2-41F4-8BD6-8DF0511F6EDF}">
      <dgm:prSet/>
      <dgm:spPr/>
      <dgm:t>
        <a:bodyPr/>
        <a:lstStyle/>
        <a:p>
          <a:endParaRPr lang="ru-RU"/>
        </a:p>
      </dgm:t>
    </dgm:pt>
    <dgm:pt modelId="{FD4F1E1A-0740-4CAC-B794-25FC9295CBC6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 algn="l"/>
          <a:r>
            <a:rPr lang="ru-RU" sz="1200" smtClean="0">
              <a:latin typeface="Arial" pitchFamily="34" charset="0"/>
              <a:cs typeface="Arial" pitchFamily="34" charset="0"/>
            </a:rPr>
            <a:t>Субвенции на получение дошкольного образования 12797,3 тыс. руб</a:t>
          </a:r>
          <a:r>
            <a:rPr lang="ru-RU" sz="1200" smtClean="0">
              <a:latin typeface="Times New Roman" pitchFamily="18" charset="0"/>
              <a:cs typeface="Times New Roman" pitchFamily="18" charset="0"/>
            </a:rPr>
            <a:t>.,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44967FF-BED3-480A-99CE-7DA45AFE55F2}" type="sibTrans" cxnId="{DED5E5B7-AF01-4607-91AD-79D35CEEC468}">
      <dgm:prSet/>
      <dgm:spPr/>
      <dgm:t>
        <a:bodyPr/>
        <a:lstStyle/>
        <a:p>
          <a:endParaRPr lang="ru-RU"/>
        </a:p>
      </dgm:t>
    </dgm:pt>
    <dgm:pt modelId="{254DCC07-58A4-4FCB-BCD0-0C693F32417A}" type="parTrans" cxnId="{DED5E5B7-AF01-4607-91AD-79D35CEEC468}">
      <dgm:prSet/>
      <dgm:spPr/>
      <dgm:t>
        <a:bodyPr/>
        <a:lstStyle/>
        <a:p>
          <a:endParaRPr lang="ru-RU"/>
        </a:p>
      </dgm:t>
    </dgm:pt>
    <dgm:pt modelId="{B7C5E618-26BE-4A21-8BEA-01461A75C3B9}">
      <dgm:prSet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Субсидии на повышение з/п работникам культуры – 11826,5 тыс. руб., 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DFCAA5ED-482B-4C51-8729-249F9429B035}" type="parTrans" cxnId="{95A858CE-7ABB-41EE-A621-2996DD1EF2E1}">
      <dgm:prSet/>
      <dgm:spPr/>
      <dgm:t>
        <a:bodyPr/>
        <a:lstStyle/>
        <a:p>
          <a:endParaRPr lang="ru-RU"/>
        </a:p>
      </dgm:t>
    </dgm:pt>
    <dgm:pt modelId="{E3C17C0E-296B-4839-895B-3D39FB801C36}" type="sibTrans" cxnId="{95A858CE-7ABB-41EE-A621-2996DD1EF2E1}">
      <dgm:prSet/>
      <dgm:spPr/>
      <dgm:t>
        <a:bodyPr/>
        <a:lstStyle/>
        <a:p>
          <a:endParaRPr lang="ru-RU"/>
        </a:p>
      </dgm:t>
    </dgm:pt>
    <dgm:pt modelId="{5BC80732-DFA7-4C34-8E23-D5AA79B12A14}">
      <dgm:prSet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Субсидии на повышение з/п по доп. Образованию – 977,1 тыс. руб.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32F4AC9E-7BA8-46CD-81B4-3812B8A40489}" type="parTrans" cxnId="{9DD2DA65-793E-4B63-ABED-A0C299ED6661}">
      <dgm:prSet/>
      <dgm:spPr/>
      <dgm:t>
        <a:bodyPr/>
        <a:lstStyle/>
        <a:p>
          <a:endParaRPr lang="ru-RU"/>
        </a:p>
      </dgm:t>
    </dgm:pt>
    <dgm:pt modelId="{973A36A3-7D70-434D-8F6A-9B60DBA7B021}" type="sibTrans" cxnId="{9DD2DA65-793E-4B63-ABED-A0C299ED6661}">
      <dgm:prSet/>
      <dgm:spPr/>
      <dgm:t>
        <a:bodyPr/>
        <a:lstStyle/>
        <a:p>
          <a:endParaRPr lang="ru-RU"/>
        </a:p>
      </dgm:t>
    </dgm:pt>
    <dgm:pt modelId="{7EA082D0-6A79-43A9-958A-F571412A24D9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Субсидии на капитальный ремонт и ремонт улично-дорожной сети – 21901,8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EAACA7B7-57F2-49A8-AE4E-E145E337EA7E}" type="parTrans" cxnId="{C1F5BE81-E1F5-4A0B-9CF0-919B5D412F0B}">
      <dgm:prSet/>
      <dgm:spPr/>
      <dgm:t>
        <a:bodyPr/>
        <a:lstStyle/>
        <a:p>
          <a:endParaRPr lang="ru-RU"/>
        </a:p>
      </dgm:t>
    </dgm:pt>
    <dgm:pt modelId="{9481AC71-DA7C-4A62-B1E1-96515D8483A0}" type="sibTrans" cxnId="{C1F5BE81-E1F5-4A0B-9CF0-919B5D412F0B}">
      <dgm:prSet/>
      <dgm:spPr/>
      <dgm:t>
        <a:bodyPr/>
        <a:lstStyle/>
        <a:p>
          <a:endParaRPr lang="ru-RU"/>
        </a:p>
      </dgm:t>
    </dgm:pt>
    <dgm:pt modelId="{BFE736D6-6F98-4BF6-BB46-35BABED504DD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Субсидии на ремонт дворовых территорий – 1362,8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CEFA0F21-FC0E-4581-BBD6-7D19799C8615}" type="parTrans" cxnId="{625BA0E2-45D8-4C24-BE42-255819C5086A}">
      <dgm:prSet/>
      <dgm:spPr/>
      <dgm:t>
        <a:bodyPr/>
        <a:lstStyle/>
        <a:p>
          <a:endParaRPr lang="ru-RU"/>
        </a:p>
      </dgm:t>
    </dgm:pt>
    <dgm:pt modelId="{C0386789-080A-44BB-B667-52041D82CCFB}" type="sibTrans" cxnId="{625BA0E2-45D8-4C24-BE42-255819C5086A}">
      <dgm:prSet/>
      <dgm:spPr/>
      <dgm:t>
        <a:bodyPr/>
        <a:lstStyle/>
        <a:p>
          <a:endParaRPr lang="ru-RU"/>
        </a:p>
      </dgm:t>
    </dgm:pt>
    <dgm:pt modelId="{BB517BC7-FBC0-4454-BDCC-9BC8F10D0FA3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Субсидии для обеспечения безопасности дорожного движения – 2519,8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40829B29-C54A-437E-956D-9434D623C61A}" type="parTrans" cxnId="{32AE4DF6-AE27-4729-9191-279DD5D2DE74}">
      <dgm:prSet/>
      <dgm:spPr/>
      <dgm:t>
        <a:bodyPr/>
        <a:lstStyle/>
        <a:p>
          <a:endParaRPr lang="ru-RU"/>
        </a:p>
      </dgm:t>
    </dgm:pt>
    <dgm:pt modelId="{20BD8CFA-6785-44EC-9164-6A6298AEB0B7}" type="sibTrans" cxnId="{32AE4DF6-AE27-4729-9191-279DD5D2DE74}">
      <dgm:prSet/>
      <dgm:spPr/>
      <dgm:t>
        <a:bodyPr/>
        <a:lstStyle/>
        <a:p>
          <a:endParaRPr lang="ru-RU"/>
        </a:p>
      </dgm:t>
    </dgm:pt>
    <dgm:pt modelId="{AFF7471F-867A-4DFC-A098-1D7D857D76B9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smtClean="0">
              <a:latin typeface="Arial" pitchFamily="34" charset="0"/>
              <a:cs typeface="Arial" pitchFamily="34" charset="0"/>
            </a:rPr>
            <a:t>Субвенция на содержание дорог 2 и 3 классов – 8968,5 тыс. руб.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EC0D515A-57FF-4D05-9778-29840697C6B7}" type="parTrans" cxnId="{7657D174-83B2-47F7-8449-6EA3A08467CE}">
      <dgm:prSet/>
      <dgm:spPr/>
      <dgm:t>
        <a:bodyPr/>
        <a:lstStyle/>
        <a:p>
          <a:endParaRPr lang="ru-RU"/>
        </a:p>
      </dgm:t>
    </dgm:pt>
    <dgm:pt modelId="{52BCBCF5-8E89-48CC-95A2-323A8859F2D8}" type="sibTrans" cxnId="{7657D174-83B2-47F7-8449-6EA3A08467CE}">
      <dgm:prSet/>
      <dgm:spPr/>
      <dgm:t>
        <a:bodyPr/>
        <a:lstStyle/>
        <a:p>
          <a:endParaRPr lang="ru-RU"/>
        </a:p>
      </dgm:t>
    </dgm:pt>
    <dgm:pt modelId="{DC7A6FBB-4D79-4106-8C8E-B004B81FA005}">
      <dgm:prSet custT="1"/>
      <dgm:spPr/>
      <dgm:t>
        <a:bodyPr/>
        <a:lstStyle/>
        <a:p>
          <a:r>
            <a:rPr lang="ru-RU" sz="18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5858,4 тыс. руб.</a:t>
          </a:r>
          <a:endParaRPr lang="ru-RU" sz="1800" u="sng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ED8BFAD-0BF0-4248-AB5E-1881FACB91A4}" type="parTrans" cxnId="{D4A85E33-81A7-4D67-BCC7-9C7898B23FA3}">
      <dgm:prSet/>
      <dgm:spPr/>
      <dgm:t>
        <a:bodyPr/>
        <a:lstStyle/>
        <a:p>
          <a:endParaRPr lang="ru-RU"/>
        </a:p>
      </dgm:t>
    </dgm:pt>
    <dgm:pt modelId="{A5374F5D-E670-4857-B9AC-A8D3563FA4AC}" type="sibTrans" cxnId="{D4A85E33-81A7-4D67-BCC7-9C7898B23FA3}">
      <dgm:prSet/>
      <dgm:spPr/>
      <dgm:t>
        <a:bodyPr/>
        <a:lstStyle/>
        <a:p>
          <a:endParaRPr lang="ru-RU"/>
        </a:p>
      </dgm:t>
    </dgm:pt>
    <dgm:pt modelId="{5A3DC0F7-9DAA-4E26-8DE7-4B87C1B6EFF2}">
      <dgm:prSet phldrT="[Текст]" custT="1"/>
      <dgm:spPr/>
      <dgm:t>
        <a:bodyPr/>
        <a:lstStyle/>
        <a:p>
          <a:r>
            <a:rPr lang="ru-RU" sz="18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Прочие</a:t>
          </a:r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</a:p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2892,2 тыс. руб.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A3DB9C4-3CB5-4FC8-A26A-BAD14E99A2E2}" type="sibTrans" cxnId="{14334D62-146C-4AFC-9F69-6AC9C253CFC7}">
      <dgm:prSet/>
      <dgm:spPr/>
      <dgm:t>
        <a:bodyPr/>
        <a:lstStyle/>
        <a:p>
          <a:endParaRPr lang="ru-RU"/>
        </a:p>
      </dgm:t>
    </dgm:pt>
    <dgm:pt modelId="{B5A8BD72-48F4-4203-A060-CD9C3965310F}" type="parTrans" cxnId="{14334D62-146C-4AFC-9F69-6AC9C253CFC7}">
      <dgm:prSet/>
      <dgm:spPr/>
      <dgm:t>
        <a:bodyPr/>
        <a:lstStyle/>
        <a:p>
          <a:endParaRPr lang="ru-RU"/>
        </a:p>
      </dgm:t>
    </dgm:pt>
    <dgm:pt modelId="{8FA4EBBD-4EBF-49F9-BD21-E8D0A5A5F9C9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Субвенция на переданные полномочия по административной комиссии – 66,0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719E1EF6-4A14-44F6-9E05-BFCF83313F96}" type="parTrans" cxnId="{961B5822-5EC1-414E-AE4E-E9A60CC3FCD2}">
      <dgm:prSet/>
      <dgm:spPr/>
      <dgm:t>
        <a:bodyPr/>
        <a:lstStyle/>
        <a:p>
          <a:endParaRPr lang="ru-RU"/>
        </a:p>
      </dgm:t>
    </dgm:pt>
    <dgm:pt modelId="{218380F1-40D5-4A75-8A4B-EFE8C727A210}" type="sibTrans" cxnId="{961B5822-5EC1-414E-AE4E-E9A60CC3FCD2}">
      <dgm:prSet/>
      <dgm:spPr/>
      <dgm:t>
        <a:bodyPr/>
        <a:lstStyle/>
        <a:p>
          <a:endParaRPr lang="ru-RU"/>
        </a:p>
      </dgm:t>
    </dgm:pt>
    <dgm:pt modelId="{B6F14343-3B46-4489-99D9-60B6F685691A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Субвенция по комиссии по делам несовершеннолетних – 335,2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75FE777B-2A76-4CAB-9FC0-73D3E5F93B2F}" type="parTrans" cxnId="{B1962316-2249-45B7-BACB-DFDF4B15CBE0}">
      <dgm:prSet/>
      <dgm:spPr/>
      <dgm:t>
        <a:bodyPr/>
        <a:lstStyle/>
        <a:p>
          <a:endParaRPr lang="ru-RU"/>
        </a:p>
      </dgm:t>
    </dgm:pt>
    <dgm:pt modelId="{093C71DF-FA7F-4FC5-A4E3-FDB8BDCC2AA8}" type="sibTrans" cxnId="{B1962316-2249-45B7-BACB-DFDF4B15CBE0}">
      <dgm:prSet/>
      <dgm:spPr/>
      <dgm:t>
        <a:bodyPr/>
        <a:lstStyle/>
        <a:p>
          <a:endParaRPr lang="ru-RU"/>
        </a:p>
      </dgm:t>
    </dgm:pt>
    <dgm:pt modelId="{84E02ED5-04CA-43AB-A65C-8EAC4E46D6BD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Субсидии на поддержку редакций – 538,5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CBDA7A1E-726F-4975-95F9-EE8898993C17}" type="parTrans" cxnId="{B074CF82-3A82-4151-9C3F-12A8800D50E1}">
      <dgm:prSet/>
      <dgm:spPr/>
      <dgm:t>
        <a:bodyPr/>
        <a:lstStyle/>
        <a:p>
          <a:endParaRPr lang="ru-RU"/>
        </a:p>
      </dgm:t>
    </dgm:pt>
    <dgm:pt modelId="{825F4CE1-A157-42BF-B14E-FCBDB5E86FEA}" type="sibTrans" cxnId="{B074CF82-3A82-4151-9C3F-12A8800D50E1}">
      <dgm:prSet/>
      <dgm:spPr/>
      <dgm:t>
        <a:bodyPr/>
        <a:lstStyle/>
        <a:p>
          <a:endParaRPr lang="ru-RU"/>
        </a:p>
      </dgm:t>
    </dgm:pt>
    <dgm:pt modelId="{8E51BF7F-63E9-4EF6-B530-69DB12CF9C44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smtClean="0">
              <a:latin typeface="Arial" pitchFamily="34" charset="0"/>
              <a:cs typeface="Arial" pitchFamily="34" charset="0"/>
            </a:rPr>
            <a:t>Трансферты на установку детских игровых комплексов – 1000,0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7A45B7CD-B7C1-4584-845A-CC832E681424}" type="parTrans" cxnId="{3BE85144-47E0-48D0-80C1-B0A1C7E2A2C0}">
      <dgm:prSet/>
      <dgm:spPr/>
      <dgm:t>
        <a:bodyPr/>
        <a:lstStyle/>
        <a:p>
          <a:endParaRPr lang="ru-RU"/>
        </a:p>
      </dgm:t>
    </dgm:pt>
    <dgm:pt modelId="{09415411-4128-4442-921B-BB04A0AA5647}" type="sibTrans" cxnId="{3BE85144-47E0-48D0-80C1-B0A1C7E2A2C0}">
      <dgm:prSet/>
      <dgm:spPr/>
      <dgm:t>
        <a:bodyPr/>
        <a:lstStyle/>
        <a:p>
          <a:endParaRPr lang="ru-RU"/>
        </a:p>
      </dgm:t>
    </dgm:pt>
    <dgm:pt modelId="{5DFDB9EE-066E-4A12-B752-B83C24E93969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Субвенция на переданные полномочия перепись – 190,6 тыс. руб.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0FE761D0-BB76-4658-8B4B-7C461793AC37}" type="parTrans" cxnId="{98EEFFAB-69E4-40B6-833D-B2E3009F95EA}">
      <dgm:prSet/>
      <dgm:spPr/>
      <dgm:t>
        <a:bodyPr/>
        <a:lstStyle/>
        <a:p>
          <a:endParaRPr lang="ru-RU"/>
        </a:p>
      </dgm:t>
    </dgm:pt>
    <dgm:pt modelId="{B3FED11C-2F58-40B7-879C-876C67A02C79}" type="sibTrans" cxnId="{98EEFFAB-69E4-40B6-833D-B2E3009F95EA}">
      <dgm:prSet/>
      <dgm:spPr/>
      <dgm:t>
        <a:bodyPr/>
        <a:lstStyle/>
        <a:p>
          <a:endParaRPr lang="ru-RU"/>
        </a:p>
      </dgm:t>
    </dgm:pt>
    <dgm:pt modelId="{F7742E92-1F8E-43AB-94B5-B2F8F3F3A8BF}" type="pres">
      <dgm:prSet presAssocID="{769CCD13-6193-4511-870C-A26C58FBE0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0F65A9-980E-46C4-8F00-5AA6370DB4F1}" type="pres">
      <dgm:prSet presAssocID="{C3DE16CB-5D7F-42C6-B224-31921FFD37BB}" presName="linNode" presStyleCnt="0"/>
      <dgm:spPr/>
    </dgm:pt>
    <dgm:pt modelId="{1EF3C2AC-A63B-4056-965F-A68B8A31E4DA}" type="pres">
      <dgm:prSet presAssocID="{C3DE16CB-5D7F-42C6-B224-31921FFD37BB}" presName="parentText" presStyleLbl="node1" presStyleIdx="0" presStyleCnt="5" custScaleX="71057" custScaleY="97208" custLinFactNeighborX="-3173" custLinFactNeighborY="28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CD322-D89B-4D7D-9D37-53041200E5AB}" type="pres">
      <dgm:prSet presAssocID="{C3DE16CB-5D7F-42C6-B224-31921FFD37BB}" presName="descendantText" presStyleLbl="alignAccFollowNode1" presStyleIdx="0" presStyleCnt="4" custScaleX="109271" custScaleY="130707" custLinFactNeighborX="7965" custLinFactNeighborY="6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DE4AE-EB48-47CA-AB85-75BCB04E28FC}" type="pres">
      <dgm:prSet presAssocID="{611A1011-6FF6-4066-B498-1CA96F792FC8}" presName="sp" presStyleCnt="0"/>
      <dgm:spPr/>
    </dgm:pt>
    <dgm:pt modelId="{9B58BF78-D457-4C6B-919E-5816822AD30A}" type="pres">
      <dgm:prSet presAssocID="{FB09BEE5-F7E2-4645-91D9-2B544C422F69}" presName="linNode" presStyleCnt="0"/>
      <dgm:spPr/>
    </dgm:pt>
    <dgm:pt modelId="{264C0FCE-74FF-448B-A637-14037BAB4C7F}" type="pres">
      <dgm:prSet presAssocID="{FB09BEE5-F7E2-4645-91D9-2B544C422F69}" presName="parentText" presStyleLbl="node1" presStyleIdx="1" presStyleCnt="5" custScaleX="74347" custScaleY="73441" custLinFactNeighborX="-2784" custLinFactNeighborY="39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20B07-0E83-4218-BA64-F08A78DE6797}" type="pres">
      <dgm:prSet presAssocID="{FB09BEE5-F7E2-4645-91D9-2B544C422F69}" presName="descendantText" presStyleLbl="alignAccFollowNode1" presStyleIdx="1" presStyleCnt="4" custScaleX="105554" custScaleY="60518" custLinFactNeighborX="7310" custLinFactNeighborY="-5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4E635-1FE8-4E9A-9C7E-2FA5EF1454EA}" type="pres">
      <dgm:prSet presAssocID="{FD6F13FB-D325-44EA-A2CC-2BEF398B102F}" presName="sp" presStyleCnt="0"/>
      <dgm:spPr/>
    </dgm:pt>
    <dgm:pt modelId="{E2DC73A7-9AA9-4A99-816B-1B30B14D95D7}" type="pres">
      <dgm:prSet presAssocID="{23CB5F21-3A7F-4361-B546-29BC7F61E3C8}" presName="linNode" presStyleCnt="0"/>
      <dgm:spPr/>
    </dgm:pt>
    <dgm:pt modelId="{C05B23ED-C973-42CC-91CF-8A725BA5CE48}" type="pres">
      <dgm:prSet presAssocID="{23CB5F21-3A7F-4361-B546-29BC7F61E3C8}" presName="parentText" presStyleLbl="node1" presStyleIdx="2" presStyleCnt="5" custScaleX="75200" custScaleY="103536" custLinFactNeighborX="-4339" custLinFactNeighborY="119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40A3C-B87E-4DD8-B49F-884E8C6D7D69}" type="pres">
      <dgm:prSet presAssocID="{23CB5F21-3A7F-4361-B546-29BC7F61E3C8}" presName="descendantText" presStyleLbl="alignAccFollowNode1" presStyleIdx="2" presStyleCnt="4" custScaleX="106813" custScaleY="143831" custLinFactNeighborX="8019" custLinFactNeighborY="-18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9136E-309C-4E9D-9004-BACB5CAF9EC8}" type="pres">
      <dgm:prSet presAssocID="{709940BD-47B8-4F58-86BD-74C014CAC7DF}" presName="sp" presStyleCnt="0"/>
      <dgm:spPr/>
    </dgm:pt>
    <dgm:pt modelId="{BD753EE3-57D1-4D49-B9F4-FD4728B133F4}" type="pres">
      <dgm:prSet presAssocID="{DC7A6FBB-4D79-4106-8C8E-B004B81FA005}" presName="linNode" presStyleCnt="0"/>
      <dgm:spPr/>
    </dgm:pt>
    <dgm:pt modelId="{88AB5932-83BB-4AB9-BD41-9C3BF2EA9B81}" type="pres">
      <dgm:prSet presAssocID="{DC7A6FBB-4D79-4106-8C8E-B004B81FA005}" presName="parentText" presStyleLbl="node1" presStyleIdx="3" presStyleCnt="5" custScaleX="70369" custLinFactNeighborX="-5327" custLinFactNeighborY="60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9369F-E675-473D-990B-F09B3537F6E6}" type="pres">
      <dgm:prSet presAssocID="{A5374F5D-E670-4857-B9AC-A8D3563FA4AC}" presName="sp" presStyleCnt="0"/>
      <dgm:spPr/>
    </dgm:pt>
    <dgm:pt modelId="{F3A68C56-33A7-41E7-BC8E-B81188CFE887}" type="pres">
      <dgm:prSet presAssocID="{5A3DC0F7-9DAA-4E26-8DE7-4B87C1B6EFF2}" presName="linNode" presStyleCnt="0"/>
      <dgm:spPr/>
    </dgm:pt>
    <dgm:pt modelId="{7815C7A4-19FC-4F6C-8B26-29222310C746}" type="pres">
      <dgm:prSet presAssocID="{5A3DC0F7-9DAA-4E26-8DE7-4B87C1B6EFF2}" presName="parentText" presStyleLbl="node1" presStyleIdx="4" presStyleCnt="5" custScaleX="72382" custScaleY="73112" custLinFactNeighborX="-3546" custLinFactNeighborY="24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F645D-F403-4AEE-8F6B-6F6FF3D15739}" type="pres">
      <dgm:prSet presAssocID="{5A3DC0F7-9DAA-4E26-8DE7-4B87C1B6EFF2}" presName="descendantText" presStyleLbl="alignAccFollowNode1" presStyleIdx="3" presStyleCnt="4" custScaleX="105966" custScaleY="149443" custLinFactNeighborX="9918" custLinFactNeighborY="7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3E8949-EAA3-46F1-B71C-171AF1E6B8FE}" type="presOf" srcId="{B7C5E618-26BE-4A21-8BEA-01461A75C3B9}" destId="{62120B07-0E83-4218-BA64-F08A78DE6797}" srcOrd="0" destOrd="0" presId="urn:microsoft.com/office/officeart/2005/8/layout/vList5"/>
    <dgm:cxn modelId="{346054DC-FC85-4AD0-9412-51E2EF64BD82}" type="presOf" srcId="{BA08BFAB-ACE0-4F6C-A182-2DF9F24C4099}" destId="{C09CD322-D89B-4D7D-9D37-53041200E5AB}" srcOrd="0" destOrd="5" presId="urn:microsoft.com/office/officeart/2005/8/layout/vList5"/>
    <dgm:cxn modelId="{40823124-E082-466E-BB12-074CD23643F8}" type="presOf" srcId="{84E02ED5-04CA-43AB-A65C-8EAC4E46D6BD}" destId="{335F645D-F403-4AEE-8F6B-6F6FF3D15739}" srcOrd="0" destOrd="3" presId="urn:microsoft.com/office/officeart/2005/8/layout/vList5"/>
    <dgm:cxn modelId="{E4D7F2C4-66E4-4CE8-BFAC-62440E0424EE}" srcId="{C3DE16CB-5D7F-42C6-B224-31921FFD37BB}" destId="{2F147AC5-DF8A-461C-9C1C-3A0CCF7C7EF8}" srcOrd="2" destOrd="0" parTransId="{358EFB80-A50B-49B9-B9FF-5F008D5B98FB}" sibTransId="{25905707-531D-4F69-A924-4E1D35325647}"/>
    <dgm:cxn modelId="{24ADA4C3-D547-43DE-A096-A5D171DF8466}" type="presOf" srcId="{AFF7471F-867A-4DFC-A098-1D7D857D76B9}" destId="{0FC40A3C-B87E-4DD8-B49F-884E8C6D7D69}" srcOrd="0" destOrd="4" presId="urn:microsoft.com/office/officeart/2005/8/layout/vList5"/>
    <dgm:cxn modelId="{092C0CF5-ED5A-44D5-B8B6-FCC7C75C0608}" type="presOf" srcId="{FB09BEE5-F7E2-4645-91D9-2B544C422F69}" destId="{264C0FCE-74FF-448B-A637-14037BAB4C7F}" srcOrd="0" destOrd="0" presId="urn:microsoft.com/office/officeart/2005/8/layout/vList5"/>
    <dgm:cxn modelId="{9DD2DA65-793E-4B63-ABED-A0C299ED6661}" srcId="{FB09BEE5-F7E2-4645-91D9-2B544C422F69}" destId="{5BC80732-DFA7-4C34-8E23-D5AA79B12A14}" srcOrd="1" destOrd="0" parTransId="{32F4AC9E-7BA8-46CD-81B4-3812B8A40489}" sibTransId="{973A36A3-7D70-434D-8F6A-9B60DBA7B021}"/>
    <dgm:cxn modelId="{14334D62-146C-4AFC-9F69-6AC9C253CFC7}" srcId="{769CCD13-6193-4511-870C-A26C58FBE0E7}" destId="{5A3DC0F7-9DAA-4E26-8DE7-4B87C1B6EFF2}" srcOrd="4" destOrd="0" parTransId="{B5A8BD72-48F4-4203-A060-CD9C3965310F}" sibTransId="{DA3DB9C4-3CB5-4FC8-A26A-BAD14E99A2E2}"/>
    <dgm:cxn modelId="{F1C19268-DBAA-485E-9B2F-1D9F88D3CFD8}" srcId="{5A3DC0F7-9DAA-4E26-8DE7-4B87C1B6EFF2}" destId="{191C409B-39AE-47C4-BADE-28C57760F557}" srcOrd="0" destOrd="0" parTransId="{D3C09739-FDA0-499B-9B44-D0CA4F60C461}" sibTransId="{8B564A97-36D3-4160-9125-E26750A21D93}"/>
    <dgm:cxn modelId="{D4A85E33-81A7-4D67-BCC7-9C7898B23FA3}" srcId="{769CCD13-6193-4511-870C-A26C58FBE0E7}" destId="{DC7A6FBB-4D79-4106-8C8E-B004B81FA005}" srcOrd="3" destOrd="0" parTransId="{EED8BFAD-0BF0-4248-AB5E-1881FACB91A4}" sibTransId="{A5374F5D-E670-4857-B9AC-A8D3563FA4AC}"/>
    <dgm:cxn modelId="{72ECC44B-1197-4B58-A419-3F4254EA4135}" type="presOf" srcId="{191C409B-39AE-47C4-BADE-28C57760F557}" destId="{335F645D-F403-4AEE-8F6B-6F6FF3D15739}" srcOrd="0" destOrd="0" presId="urn:microsoft.com/office/officeart/2005/8/layout/vList5"/>
    <dgm:cxn modelId="{5B3B471B-39E2-41F4-8BD6-8DF0511F6EDF}" srcId="{C3DE16CB-5D7F-42C6-B224-31921FFD37BB}" destId="{E66ACB75-9C45-4706-9CF6-DD0464209F7D}" srcOrd="1" destOrd="0" parTransId="{C88200D8-3415-42F8-A360-250DE606D306}" sibTransId="{5EC5341B-452E-400A-A300-F923B2AFD641}"/>
    <dgm:cxn modelId="{C1F5BE81-E1F5-4A0B-9CF0-919B5D412F0B}" srcId="{23CB5F21-3A7F-4361-B546-29BC7F61E3C8}" destId="{7EA082D0-6A79-43A9-958A-F571412A24D9}" srcOrd="1" destOrd="0" parTransId="{EAACA7B7-57F2-49A8-AE4E-E145E337EA7E}" sibTransId="{9481AC71-DA7C-4A62-B1E1-96515D8483A0}"/>
    <dgm:cxn modelId="{B074CF82-3A82-4151-9C3F-12A8800D50E1}" srcId="{5A3DC0F7-9DAA-4E26-8DE7-4B87C1B6EFF2}" destId="{84E02ED5-04CA-43AB-A65C-8EAC4E46D6BD}" srcOrd="3" destOrd="0" parTransId="{CBDA7A1E-726F-4975-95F9-EE8898993C17}" sibTransId="{825F4CE1-A157-42BF-B14E-FCBDB5E86FEA}"/>
    <dgm:cxn modelId="{4054E86D-CA62-49E4-97B5-BD4B26F64AEE}" type="presOf" srcId="{4AC65281-E654-487A-BCE7-287A4D81EC12}" destId="{0FC40A3C-B87E-4DD8-B49F-884E8C6D7D69}" srcOrd="0" destOrd="0" presId="urn:microsoft.com/office/officeart/2005/8/layout/vList5"/>
    <dgm:cxn modelId="{0B043C1A-CC4E-492D-8010-FBC0E0F1F484}" type="presOf" srcId="{BFE736D6-6F98-4BF6-BB46-35BABED504DD}" destId="{0FC40A3C-B87E-4DD8-B49F-884E8C6D7D69}" srcOrd="0" destOrd="2" presId="urn:microsoft.com/office/officeart/2005/8/layout/vList5"/>
    <dgm:cxn modelId="{D7848F43-3B65-4712-8BF9-5437BBC45763}" type="presOf" srcId="{C3DE16CB-5D7F-42C6-B224-31921FFD37BB}" destId="{1EF3C2AC-A63B-4056-965F-A68B8A31E4DA}" srcOrd="0" destOrd="0" presId="urn:microsoft.com/office/officeart/2005/8/layout/vList5"/>
    <dgm:cxn modelId="{287B616F-4B19-49CF-8512-E6120B6282DD}" srcId="{C3DE16CB-5D7F-42C6-B224-31921FFD37BB}" destId="{BA08BFAB-ACE0-4F6C-A182-2DF9F24C4099}" srcOrd="5" destOrd="0" parTransId="{76A0B5FE-C4FC-4573-83E4-6F05FA5E9DDF}" sibTransId="{CD094AC9-AC3A-44A2-92A8-0F5315583837}"/>
    <dgm:cxn modelId="{30A99BB1-02C6-4FD0-8476-E3321BC643D6}" type="presOf" srcId="{2F147AC5-DF8A-461C-9C1C-3A0CCF7C7EF8}" destId="{C09CD322-D89B-4D7D-9D37-53041200E5AB}" srcOrd="0" destOrd="2" presId="urn:microsoft.com/office/officeart/2005/8/layout/vList5"/>
    <dgm:cxn modelId="{47F9A37F-E612-45D3-A0F1-BBE2794A3B4A}" srcId="{769CCD13-6193-4511-870C-A26C58FBE0E7}" destId="{C3DE16CB-5D7F-42C6-B224-31921FFD37BB}" srcOrd="0" destOrd="0" parTransId="{F32FD867-D7DE-47AB-AF44-4513900D1C1A}" sibTransId="{611A1011-6FF6-4066-B498-1CA96F792FC8}"/>
    <dgm:cxn modelId="{95A858CE-7ABB-41EE-A621-2996DD1EF2E1}" srcId="{FB09BEE5-F7E2-4645-91D9-2B544C422F69}" destId="{B7C5E618-26BE-4A21-8BEA-01461A75C3B9}" srcOrd="0" destOrd="0" parTransId="{DFCAA5ED-482B-4C51-8729-249F9429B035}" sibTransId="{E3C17C0E-296B-4839-895B-3D39FB801C36}"/>
    <dgm:cxn modelId="{C293177C-53D8-4571-A378-0D6C5A83681A}" srcId="{769CCD13-6193-4511-870C-A26C58FBE0E7}" destId="{23CB5F21-3A7F-4361-B546-29BC7F61E3C8}" srcOrd="2" destOrd="0" parTransId="{C2C1EE41-B69F-4CED-A5D9-C2A561AEC3C7}" sibTransId="{709940BD-47B8-4F58-86BD-74C014CAC7DF}"/>
    <dgm:cxn modelId="{DED5E5B7-AF01-4607-91AD-79D35CEEC468}" srcId="{C3DE16CB-5D7F-42C6-B224-31921FFD37BB}" destId="{FD4F1E1A-0740-4CAC-B794-25FC9295CBC6}" srcOrd="0" destOrd="0" parTransId="{254DCC07-58A4-4FCB-BCD0-0C693F32417A}" sibTransId="{744967FF-BED3-480A-99CE-7DA45AFE55F2}"/>
    <dgm:cxn modelId="{F3193D2C-774C-42B9-BCC5-A37A92556213}" type="presOf" srcId="{5BC80732-DFA7-4C34-8E23-D5AA79B12A14}" destId="{62120B07-0E83-4218-BA64-F08A78DE6797}" srcOrd="0" destOrd="1" presId="urn:microsoft.com/office/officeart/2005/8/layout/vList5"/>
    <dgm:cxn modelId="{3BE85144-47E0-48D0-80C1-B0A1C7E2A2C0}" srcId="{5A3DC0F7-9DAA-4E26-8DE7-4B87C1B6EFF2}" destId="{8E51BF7F-63E9-4EF6-B530-69DB12CF9C44}" srcOrd="4" destOrd="0" parTransId="{7A45B7CD-B7C1-4584-845A-CC832E681424}" sibTransId="{09415411-4128-4442-921B-BB04A0AA5647}"/>
    <dgm:cxn modelId="{625BA0E2-45D8-4C24-BE42-255819C5086A}" srcId="{23CB5F21-3A7F-4361-B546-29BC7F61E3C8}" destId="{BFE736D6-6F98-4BF6-BB46-35BABED504DD}" srcOrd="2" destOrd="0" parTransId="{CEFA0F21-FC0E-4581-BBD6-7D19799C8615}" sibTransId="{C0386789-080A-44BB-B667-52041D82CCFB}"/>
    <dgm:cxn modelId="{F81EDE51-232C-4640-B4DE-2F48BAE84870}" srcId="{C3DE16CB-5D7F-42C6-B224-31921FFD37BB}" destId="{8932AC5F-F665-4FAE-A5FD-30304609B198}" srcOrd="3" destOrd="0" parTransId="{C86C4FBA-AE23-44E2-9C0F-B9E943EA11F0}" sibTransId="{615AFAE3-9965-4066-A9EB-EAA29ADAF63B}"/>
    <dgm:cxn modelId="{B6184FDA-2384-4E34-86FD-DFB874CF1909}" type="presOf" srcId="{5A3DC0F7-9DAA-4E26-8DE7-4B87C1B6EFF2}" destId="{7815C7A4-19FC-4F6C-8B26-29222310C746}" srcOrd="0" destOrd="0" presId="urn:microsoft.com/office/officeart/2005/8/layout/vList5"/>
    <dgm:cxn modelId="{27BA68F8-A861-4934-9096-5B8E278EE29A}" type="presOf" srcId="{7EA082D0-6A79-43A9-958A-F571412A24D9}" destId="{0FC40A3C-B87E-4DD8-B49F-884E8C6D7D69}" srcOrd="0" destOrd="1" presId="urn:microsoft.com/office/officeart/2005/8/layout/vList5"/>
    <dgm:cxn modelId="{2DC59346-D161-4E57-9865-E0FC4EEBF8B6}" type="presOf" srcId="{8E51BF7F-63E9-4EF6-B530-69DB12CF9C44}" destId="{335F645D-F403-4AEE-8F6B-6F6FF3D15739}" srcOrd="0" destOrd="4" presId="urn:microsoft.com/office/officeart/2005/8/layout/vList5"/>
    <dgm:cxn modelId="{722CCA70-B539-4495-B880-124C05499BE1}" srcId="{C3DE16CB-5D7F-42C6-B224-31921FFD37BB}" destId="{EF8A2075-197D-4326-ABEE-6FAF227D7145}" srcOrd="4" destOrd="0" parTransId="{BF988CF7-6B49-4944-B227-2E23AF718CF2}" sibTransId="{3BCD44C7-A289-4958-A006-DF917B2B1396}"/>
    <dgm:cxn modelId="{B1962316-2249-45B7-BACB-DFDF4B15CBE0}" srcId="{5A3DC0F7-9DAA-4E26-8DE7-4B87C1B6EFF2}" destId="{B6F14343-3B46-4489-99D9-60B6F685691A}" srcOrd="2" destOrd="0" parTransId="{75FE777B-2A76-4CAB-9FC0-73D3E5F93B2F}" sibTransId="{093C71DF-FA7F-4FC5-A4E3-FDB8BDCC2AA8}"/>
    <dgm:cxn modelId="{81173253-16B6-4CCC-9607-0915951D9943}" type="presOf" srcId="{B6F14343-3B46-4489-99D9-60B6F685691A}" destId="{335F645D-F403-4AEE-8F6B-6F6FF3D15739}" srcOrd="0" destOrd="2" presId="urn:microsoft.com/office/officeart/2005/8/layout/vList5"/>
    <dgm:cxn modelId="{32AE4DF6-AE27-4729-9191-279DD5D2DE74}" srcId="{23CB5F21-3A7F-4361-B546-29BC7F61E3C8}" destId="{BB517BC7-FBC0-4454-BDCC-9BC8F10D0FA3}" srcOrd="3" destOrd="0" parTransId="{40829B29-C54A-437E-956D-9434D623C61A}" sibTransId="{20BD8CFA-6785-44EC-9164-6A6298AEB0B7}"/>
    <dgm:cxn modelId="{961B5822-5EC1-414E-AE4E-E9A60CC3FCD2}" srcId="{5A3DC0F7-9DAA-4E26-8DE7-4B87C1B6EFF2}" destId="{8FA4EBBD-4EBF-49F9-BD21-E8D0A5A5F9C9}" srcOrd="1" destOrd="0" parTransId="{719E1EF6-4A14-44F6-9E05-BFCF83313F96}" sibTransId="{218380F1-40D5-4A75-8A4B-EFE8C727A210}"/>
    <dgm:cxn modelId="{8CDA12DF-C049-4C79-B6AA-D83D84793107}" type="presOf" srcId="{E66ACB75-9C45-4706-9CF6-DD0464209F7D}" destId="{C09CD322-D89B-4D7D-9D37-53041200E5AB}" srcOrd="0" destOrd="1" presId="urn:microsoft.com/office/officeart/2005/8/layout/vList5"/>
    <dgm:cxn modelId="{B96FBE75-52E3-4024-9191-05C91489C8AD}" type="presOf" srcId="{BB517BC7-FBC0-4454-BDCC-9BC8F10D0FA3}" destId="{0FC40A3C-B87E-4DD8-B49F-884E8C6D7D69}" srcOrd="0" destOrd="3" presId="urn:microsoft.com/office/officeart/2005/8/layout/vList5"/>
    <dgm:cxn modelId="{E0B68567-0E02-41E0-B74A-989BF29797F6}" srcId="{23CB5F21-3A7F-4361-B546-29BC7F61E3C8}" destId="{4AC65281-E654-487A-BCE7-287A4D81EC12}" srcOrd="0" destOrd="0" parTransId="{AF28C1C6-02CC-4C05-AC0E-38DFD4EBFC07}" sibTransId="{35CDA262-E19F-4CC3-8B1D-1443960E205C}"/>
    <dgm:cxn modelId="{C028EB7B-C2EE-4518-816C-C9CA7411455B}" type="presOf" srcId="{8932AC5F-F665-4FAE-A5FD-30304609B198}" destId="{C09CD322-D89B-4D7D-9D37-53041200E5AB}" srcOrd="0" destOrd="3" presId="urn:microsoft.com/office/officeart/2005/8/layout/vList5"/>
    <dgm:cxn modelId="{D6E6EF17-4D66-414D-8398-102132C51110}" type="presOf" srcId="{FD4F1E1A-0740-4CAC-B794-25FC9295CBC6}" destId="{C09CD322-D89B-4D7D-9D37-53041200E5AB}" srcOrd="0" destOrd="0" presId="urn:microsoft.com/office/officeart/2005/8/layout/vList5"/>
    <dgm:cxn modelId="{98EEFFAB-69E4-40B6-833D-B2E3009F95EA}" srcId="{5A3DC0F7-9DAA-4E26-8DE7-4B87C1B6EFF2}" destId="{5DFDB9EE-066E-4A12-B752-B83C24E93969}" srcOrd="5" destOrd="0" parTransId="{0FE761D0-BB76-4658-8B4B-7C461793AC37}" sibTransId="{B3FED11C-2F58-40B7-879C-876C67A02C79}"/>
    <dgm:cxn modelId="{200A1A44-B9A3-4D13-B616-949E310775B4}" type="presOf" srcId="{8FA4EBBD-4EBF-49F9-BD21-E8D0A5A5F9C9}" destId="{335F645D-F403-4AEE-8F6B-6F6FF3D15739}" srcOrd="0" destOrd="1" presId="urn:microsoft.com/office/officeart/2005/8/layout/vList5"/>
    <dgm:cxn modelId="{3F1E88D6-A57E-49CF-8FA6-61EE4CB7CA2B}" type="presOf" srcId="{769CCD13-6193-4511-870C-A26C58FBE0E7}" destId="{F7742E92-1F8E-43AB-94B5-B2F8F3F3A8BF}" srcOrd="0" destOrd="0" presId="urn:microsoft.com/office/officeart/2005/8/layout/vList5"/>
    <dgm:cxn modelId="{8F3FCD03-0A9B-46C7-9315-FC0D070CC8E2}" type="presOf" srcId="{EF8A2075-197D-4326-ABEE-6FAF227D7145}" destId="{C09CD322-D89B-4D7D-9D37-53041200E5AB}" srcOrd="0" destOrd="4" presId="urn:microsoft.com/office/officeart/2005/8/layout/vList5"/>
    <dgm:cxn modelId="{7657D174-83B2-47F7-8449-6EA3A08467CE}" srcId="{23CB5F21-3A7F-4361-B546-29BC7F61E3C8}" destId="{AFF7471F-867A-4DFC-A098-1D7D857D76B9}" srcOrd="4" destOrd="0" parTransId="{EC0D515A-57FF-4D05-9778-29840697C6B7}" sibTransId="{52BCBCF5-8E89-48CC-95A2-323A8859F2D8}"/>
    <dgm:cxn modelId="{23F5E400-E5D4-4C1D-98AC-3774480FFD5E}" type="presOf" srcId="{23CB5F21-3A7F-4361-B546-29BC7F61E3C8}" destId="{C05B23ED-C973-42CC-91CF-8A725BA5CE48}" srcOrd="0" destOrd="0" presId="urn:microsoft.com/office/officeart/2005/8/layout/vList5"/>
    <dgm:cxn modelId="{ECA1E33E-20EA-4DC9-BC45-235F7EDB3287}" type="presOf" srcId="{5DFDB9EE-066E-4A12-B752-B83C24E93969}" destId="{335F645D-F403-4AEE-8F6B-6F6FF3D15739}" srcOrd="0" destOrd="5" presId="urn:microsoft.com/office/officeart/2005/8/layout/vList5"/>
    <dgm:cxn modelId="{73536DA8-086B-422F-873F-992B4DF479BE}" srcId="{769CCD13-6193-4511-870C-A26C58FBE0E7}" destId="{FB09BEE5-F7E2-4645-91D9-2B544C422F69}" srcOrd="1" destOrd="0" parTransId="{0E9010BF-47CC-4C97-934F-12DB18E27989}" sibTransId="{FD6F13FB-D325-44EA-A2CC-2BEF398B102F}"/>
    <dgm:cxn modelId="{1903F937-CC55-47CC-9745-277E0D841598}" type="presOf" srcId="{DC7A6FBB-4D79-4106-8C8E-B004B81FA005}" destId="{88AB5932-83BB-4AB9-BD41-9C3BF2EA9B81}" srcOrd="0" destOrd="0" presId="urn:microsoft.com/office/officeart/2005/8/layout/vList5"/>
    <dgm:cxn modelId="{D296821A-ADCC-4E0F-A8D3-C7479D975841}" type="presParOf" srcId="{F7742E92-1F8E-43AB-94B5-B2F8F3F3A8BF}" destId="{5C0F65A9-980E-46C4-8F00-5AA6370DB4F1}" srcOrd="0" destOrd="0" presId="urn:microsoft.com/office/officeart/2005/8/layout/vList5"/>
    <dgm:cxn modelId="{DC2CE6E7-C763-4402-9043-EEAE1ADB625A}" type="presParOf" srcId="{5C0F65A9-980E-46C4-8F00-5AA6370DB4F1}" destId="{1EF3C2AC-A63B-4056-965F-A68B8A31E4DA}" srcOrd="0" destOrd="0" presId="urn:microsoft.com/office/officeart/2005/8/layout/vList5"/>
    <dgm:cxn modelId="{33C67F69-8679-48AD-BF28-8452BA83FC76}" type="presParOf" srcId="{5C0F65A9-980E-46C4-8F00-5AA6370DB4F1}" destId="{C09CD322-D89B-4D7D-9D37-53041200E5AB}" srcOrd="1" destOrd="0" presId="urn:microsoft.com/office/officeart/2005/8/layout/vList5"/>
    <dgm:cxn modelId="{3E44C6B7-278C-43FC-AEB9-57BD7B8CAC09}" type="presParOf" srcId="{F7742E92-1F8E-43AB-94B5-B2F8F3F3A8BF}" destId="{4EDDE4AE-EB48-47CA-AB85-75BCB04E28FC}" srcOrd="1" destOrd="0" presId="urn:microsoft.com/office/officeart/2005/8/layout/vList5"/>
    <dgm:cxn modelId="{D3951910-AE5C-4867-B812-715E7A0D8073}" type="presParOf" srcId="{F7742E92-1F8E-43AB-94B5-B2F8F3F3A8BF}" destId="{9B58BF78-D457-4C6B-919E-5816822AD30A}" srcOrd="2" destOrd="0" presId="urn:microsoft.com/office/officeart/2005/8/layout/vList5"/>
    <dgm:cxn modelId="{4954355A-3853-442F-8644-5F5A1B483180}" type="presParOf" srcId="{9B58BF78-D457-4C6B-919E-5816822AD30A}" destId="{264C0FCE-74FF-448B-A637-14037BAB4C7F}" srcOrd="0" destOrd="0" presId="urn:microsoft.com/office/officeart/2005/8/layout/vList5"/>
    <dgm:cxn modelId="{F5125159-D18D-4DD7-BB0C-E4697D6D1C33}" type="presParOf" srcId="{9B58BF78-D457-4C6B-919E-5816822AD30A}" destId="{62120B07-0E83-4218-BA64-F08A78DE6797}" srcOrd="1" destOrd="0" presId="urn:microsoft.com/office/officeart/2005/8/layout/vList5"/>
    <dgm:cxn modelId="{98340FAA-2CE6-4281-A4E7-9A34F25F70E9}" type="presParOf" srcId="{F7742E92-1F8E-43AB-94B5-B2F8F3F3A8BF}" destId="{0EE4E635-1FE8-4E9A-9C7E-2FA5EF1454EA}" srcOrd="3" destOrd="0" presId="urn:microsoft.com/office/officeart/2005/8/layout/vList5"/>
    <dgm:cxn modelId="{C4A6AE26-4C83-44EA-A26D-84FB1A2EC0D2}" type="presParOf" srcId="{F7742E92-1F8E-43AB-94B5-B2F8F3F3A8BF}" destId="{E2DC73A7-9AA9-4A99-816B-1B30B14D95D7}" srcOrd="4" destOrd="0" presId="urn:microsoft.com/office/officeart/2005/8/layout/vList5"/>
    <dgm:cxn modelId="{7DF2CBCA-977D-4A1A-9170-40C43866634E}" type="presParOf" srcId="{E2DC73A7-9AA9-4A99-816B-1B30B14D95D7}" destId="{C05B23ED-C973-42CC-91CF-8A725BA5CE48}" srcOrd="0" destOrd="0" presId="urn:microsoft.com/office/officeart/2005/8/layout/vList5"/>
    <dgm:cxn modelId="{A7617A1C-594F-4D9A-8480-4641F4070629}" type="presParOf" srcId="{E2DC73A7-9AA9-4A99-816B-1B30B14D95D7}" destId="{0FC40A3C-B87E-4DD8-B49F-884E8C6D7D69}" srcOrd="1" destOrd="0" presId="urn:microsoft.com/office/officeart/2005/8/layout/vList5"/>
    <dgm:cxn modelId="{35E2BC2D-4B6B-412D-B8BD-4B96B9085E0B}" type="presParOf" srcId="{F7742E92-1F8E-43AB-94B5-B2F8F3F3A8BF}" destId="{0889136E-309C-4E9D-9004-BACB5CAF9EC8}" srcOrd="5" destOrd="0" presId="urn:microsoft.com/office/officeart/2005/8/layout/vList5"/>
    <dgm:cxn modelId="{7594CF28-39E2-4AF8-A6C6-12BB063C0CA3}" type="presParOf" srcId="{F7742E92-1F8E-43AB-94B5-B2F8F3F3A8BF}" destId="{BD753EE3-57D1-4D49-B9F4-FD4728B133F4}" srcOrd="6" destOrd="0" presId="urn:microsoft.com/office/officeart/2005/8/layout/vList5"/>
    <dgm:cxn modelId="{EBDFB021-3EC5-4393-A36D-C28B39A03981}" type="presParOf" srcId="{BD753EE3-57D1-4D49-B9F4-FD4728B133F4}" destId="{88AB5932-83BB-4AB9-BD41-9C3BF2EA9B81}" srcOrd="0" destOrd="0" presId="urn:microsoft.com/office/officeart/2005/8/layout/vList5"/>
    <dgm:cxn modelId="{A7595FDC-22C3-4A9A-9C3A-F5197309B9EE}" type="presParOf" srcId="{F7742E92-1F8E-43AB-94B5-B2F8F3F3A8BF}" destId="{5AF9369F-E675-473D-990B-F09B3537F6E6}" srcOrd="7" destOrd="0" presId="urn:microsoft.com/office/officeart/2005/8/layout/vList5"/>
    <dgm:cxn modelId="{E20AFC25-FB57-4005-AC42-5C6D3C48D4AD}" type="presParOf" srcId="{F7742E92-1F8E-43AB-94B5-B2F8F3F3A8BF}" destId="{F3A68C56-33A7-41E7-BC8E-B81188CFE887}" srcOrd="8" destOrd="0" presId="urn:microsoft.com/office/officeart/2005/8/layout/vList5"/>
    <dgm:cxn modelId="{012574D6-C4EC-4BB2-915A-456776D60A9B}" type="presParOf" srcId="{F3A68C56-33A7-41E7-BC8E-B81188CFE887}" destId="{7815C7A4-19FC-4F6C-8B26-29222310C746}" srcOrd="0" destOrd="0" presId="urn:microsoft.com/office/officeart/2005/8/layout/vList5"/>
    <dgm:cxn modelId="{A7FC25C8-29DC-4DFF-8567-C6DAD1E4BF71}" type="presParOf" srcId="{F3A68C56-33A7-41E7-BC8E-B81188CFE887}" destId="{335F645D-F403-4AEE-8F6B-6F6FF3D157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D4847-61CD-41D0-89C1-C956DA56BDFE}">
      <dsp:nvSpPr>
        <dsp:cNvPr id="0" name=""/>
        <dsp:cNvSpPr/>
      </dsp:nvSpPr>
      <dsp:spPr>
        <a:xfrm>
          <a:off x="-6209612" y="-951103"/>
          <a:ext cx="7400481" cy="7400481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A9B0B-3D2B-4484-85C8-2EFF3A361AB8}">
      <dsp:nvSpPr>
        <dsp:cNvPr id="0" name=""/>
        <dsp:cNvSpPr/>
      </dsp:nvSpPr>
      <dsp:spPr>
        <a:xfrm>
          <a:off x="694187" y="400030"/>
          <a:ext cx="8116056" cy="845854"/>
        </a:xfrm>
        <a:prstGeom prst="rect">
          <a:avLst/>
        </a:prstGeom>
        <a:solidFill>
          <a:srgbClr val="92D050"/>
        </a:solidFill>
        <a:ln w="10795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39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расходования бюджетных средств в рамках реализации муниципальных программ</a:t>
          </a:r>
          <a:endParaRPr lang="ru-RU" sz="18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4187" y="400030"/>
        <a:ext cx="8116056" cy="845854"/>
      </dsp:txXfrm>
    </dsp:sp>
    <dsp:sp modelId="{1312A8C1-2DF7-4F74-9CE7-DBF136A5E9E2}">
      <dsp:nvSpPr>
        <dsp:cNvPr id="0" name=""/>
        <dsp:cNvSpPr/>
      </dsp:nvSpPr>
      <dsp:spPr>
        <a:xfrm>
          <a:off x="98118" y="316975"/>
          <a:ext cx="1057318" cy="1057318"/>
        </a:xfrm>
        <a:prstGeom prst="ellipse">
          <a:avLst/>
        </a:prstGeom>
        <a:noFill/>
        <a:ln w="1079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589BB-0086-4494-B17E-82BC13BCF03D}">
      <dsp:nvSpPr>
        <dsp:cNvPr id="0" name=""/>
        <dsp:cNvSpPr/>
      </dsp:nvSpPr>
      <dsp:spPr>
        <a:xfrm>
          <a:off x="995469" y="1703043"/>
          <a:ext cx="7765927" cy="845854"/>
        </a:xfrm>
        <a:prstGeom prst="rect">
          <a:avLst/>
        </a:prstGeom>
        <a:solidFill>
          <a:schemeClr val="bg2">
            <a:lumMod val="75000"/>
          </a:schemeClr>
        </a:solidFill>
        <a:ln w="10795" cap="flat" cmpd="sng" algn="ctr">
          <a:solidFill>
            <a:srgbClr val="FF99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39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Отказ от финансирования полномочий, не относящимся к приоритетным полномочиям района</a:t>
          </a:r>
          <a:endParaRPr lang="ru-RU" sz="18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5469" y="1703043"/>
        <a:ext cx="7765927" cy="845854"/>
      </dsp:txXfrm>
    </dsp:sp>
    <dsp:sp modelId="{D2524C75-D8D7-4BC1-AC86-A992A79B347E}">
      <dsp:nvSpPr>
        <dsp:cNvPr id="0" name=""/>
        <dsp:cNvSpPr/>
      </dsp:nvSpPr>
      <dsp:spPr>
        <a:xfrm>
          <a:off x="583066" y="1585977"/>
          <a:ext cx="1057318" cy="1057318"/>
        </a:xfrm>
        <a:prstGeom prst="ellipse">
          <a:avLst/>
        </a:prstGeom>
        <a:noFill/>
        <a:ln w="10795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2BC8D-378E-4607-99D6-A836D32F5741}">
      <dsp:nvSpPr>
        <dsp:cNvPr id="0" name=""/>
        <dsp:cNvSpPr/>
      </dsp:nvSpPr>
      <dsp:spPr>
        <a:xfrm>
          <a:off x="971589" y="2900811"/>
          <a:ext cx="7789458" cy="965653"/>
        </a:xfrm>
        <a:prstGeom prst="rect">
          <a:avLst/>
        </a:prstGeom>
        <a:solidFill>
          <a:srgbClr val="66CCFF"/>
        </a:solidFill>
        <a:ln w="10795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39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выполнения Указов Президента Российской Федерации, соблюдение нормативов на оплату труда и содержание органов местного самоуправления, минимизация расходов на содержание органов местного самоуправления</a:t>
          </a:r>
          <a:endParaRPr lang="ru-RU" sz="18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71589" y="2900811"/>
        <a:ext cx="7789458" cy="965653"/>
      </dsp:txXfrm>
    </dsp:sp>
    <dsp:sp modelId="{343B6690-0C58-4961-8046-A3922788CD1A}">
      <dsp:nvSpPr>
        <dsp:cNvPr id="0" name=""/>
        <dsp:cNvSpPr/>
      </dsp:nvSpPr>
      <dsp:spPr>
        <a:xfrm>
          <a:off x="561703" y="2823312"/>
          <a:ext cx="1100044" cy="1120651"/>
        </a:xfrm>
        <a:prstGeom prst="ellipse">
          <a:avLst/>
        </a:prstGeom>
        <a:noFill/>
        <a:ln w="1079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109C6-166E-4D11-B17C-229B04B50C73}">
      <dsp:nvSpPr>
        <dsp:cNvPr id="0" name=""/>
        <dsp:cNvSpPr/>
      </dsp:nvSpPr>
      <dsp:spPr>
        <a:xfrm>
          <a:off x="564896" y="4303205"/>
          <a:ext cx="8178928" cy="765151"/>
        </a:xfrm>
        <a:prstGeom prst="rect">
          <a:avLst/>
        </a:prstGeom>
        <a:solidFill>
          <a:srgbClr val="FF9999"/>
        </a:solidFill>
        <a:ln w="10795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39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Предоставление межбюджетных трансфертов сельским поселениям из бюджета района при условии мобилизации доходов</a:t>
          </a:r>
          <a:endParaRPr lang="ru-RU" sz="18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4896" y="4303205"/>
        <a:ext cx="8178928" cy="765151"/>
      </dsp:txXfrm>
    </dsp:sp>
    <dsp:sp modelId="{27B45F07-C3FA-4FF7-8E0B-70DF9049B0F5}">
      <dsp:nvSpPr>
        <dsp:cNvPr id="0" name=""/>
        <dsp:cNvSpPr/>
      </dsp:nvSpPr>
      <dsp:spPr>
        <a:xfrm>
          <a:off x="0" y="4134342"/>
          <a:ext cx="1136278" cy="1102867"/>
        </a:xfrm>
        <a:prstGeom prst="ellipse">
          <a:avLst/>
        </a:prstGeom>
        <a:noFill/>
        <a:ln w="1079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97A1F-8747-4AD0-A73B-A95984F6BD67}">
      <dsp:nvSpPr>
        <dsp:cNvPr id="0" name=""/>
        <dsp:cNvSpPr/>
      </dsp:nvSpPr>
      <dsp:spPr>
        <a:xfrm>
          <a:off x="993336" y="2759161"/>
          <a:ext cx="189512" cy="2180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756" y="0"/>
              </a:lnTo>
              <a:lnTo>
                <a:pt x="94756" y="2180938"/>
              </a:lnTo>
              <a:lnTo>
                <a:pt x="189512" y="2180938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033364" y="3794901"/>
        <a:ext cx="109457" cy="109457"/>
      </dsp:txXfrm>
    </dsp:sp>
    <dsp:sp modelId="{67986D80-221C-4AC1-9AB4-A230D5EC07CC}">
      <dsp:nvSpPr>
        <dsp:cNvPr id="0" name=""/>
        <dsp:cNvSpPr/>
      </dsp:nvSpPr>
      <dsp:spPr>
        <a:xfrm>
          <a:off x="993336" y="2759161"/>
          <a:ext cx="341422" cy="1260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711" y="0"/>
              </a:lnTo>
              <a:lnTo>
                <a:pt x="170711" y="1260291"/>
              </a:lnTo>
              <a:lnTo>
                <a:pt x="341422" y="1260291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31405" y="3356664"/>
        <a:ext cx="65285" cy="65285"/>
      </dsp:txXfrm>
    </dsp:sp>
    <dsp:sp modelId="{CB1875AC-F026-4609-BFD5-A025E0666B41}">
      <dsp:nvSpPr>
        <dsp:cNvPr id="0" name=""/>
        <dsp:cNvSpPr/>
      </dsp:nvSpPr>
      <dsp:spPr>
        <a:xfrm>
          <a:off x="993336" y="2323034"/>
          <a:ext cx="256390" cy="436126"/>
        </a:xfrm>
        <a:custGeom>
          <a:avLst/>
          <a:gdLst/>
          <a:ahLst/>
          <a:cxnLst/>
          <a:rect l="0" t="0" r="0" b="0"/>
          <a:pathLst>
            <a:path>
              <a:moveTo>
                <a:pt x="0" y="436126"/>
              </a:moveTo>
              <a:lnTo>
                <a:pt x="128195" y="436126"/>
              </a:lnTo>
              <a:lnTo>
                <a:pt x="128195" y="0"/>
              </a:lnTo>
              <a:lnTo>
                <a:pt x="256390" y="0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08884" y="2528450"/>
        <a:ext cx="25295" cy="25295"/>
      </dsp:txXfrm>
    </dsp:sp>
    <dsp:sp modelId="{5F690BAD-46B8-46E0-BF32-BE18A938B206}">
      <dsp:nvSpPr>
        <dsp:cNvPr id="0" name=""/>
        <dsp:cNvSpPr/>
      </dsp:nvSpPr>
      <dsp:spPr>
        <a:xfrm>
          <a:off x="993336" y="607019"/>
          <a:ext cx="372077" cy="2152141"/>
        </a:xfrm>
        <a:custGeom>
          <a:avLst/>
          <a:gdLst/>
          <a:ahLst/>
          <a:cxnLst/>
          <a:rect l="0" t="0" r="0" b="0"/>
          <a:pathLst>
            <a:path>
              <a:moveTo>
                <a:pt x="0" y="2152141"/>
              </a:moveTo>
              <a:lnTo>
                <a:pt x="186038" y="2152141"/>
              </a:lnTo>
              <a:lnTo>
                <a:pt x="186038" y="0"/>
              </a:lnTo>
              <a:lnTo>
                <a:pt x="372077" y="0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124774" y="1628488"/>
        <a:ext cx="109203" cy="109203"/>
      </dsp:txXfrm>
    </dsp:sp>
    <dsp:sp modelId="{6F729DE0-D323-423A-8914-B8B74CE78069}">
      <dsp:nvSpPr>
        <dsp:cNvPr id="0" name=""/>
        <dsp:cNvSpPr/>
      </dsp:nvSpPr>
      <dsp:spPr>
        <a:xfrm rot="16200000">
          <a:off x="-1402220" y="2262492"/>
          <a:ext cx="3797777" cy="993336"/>
        </a:xfrm>
        <a:prstGeom prst="rect">
          <a:avLst/>
        </a:prstGeom>
        <a:solidFill>
          <a:srgbClr val="0066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</a:rPr>
            <a:t>В</a:t>
          </a:r>
          <a:r>
            <a:rPr lang="ru-RU" sz="1600" kern="1200" dirty="0" smtClean="0">
              <a:solidFill>
                <a:schemeClr val="tx1"/>
              </a:solidFill>
            </a:rPr>
            <a:t>сего расходов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 образованию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147696,9 </a:t>
          </a:r>
          <a:r>
            <a:rPr lang="ru-RU" sz="1600" b="0" kern="1200" dirty="0" smtClean="0">
              <a:solidFill>
                <a:schemeClr val="tx1"/>
              </a:solidFill>
            </a:rPr>
            <a:t>т</a:t>
          </a:r>
          <a:r>
            <a:rPr lang="ru-RU" sz="1600" kern="1200" dirty="0" smtClean="0">
              <a:solidFill>
                <a:schemeClr val="tx1"/>
              </a:solidFill>
            </a:rPr>
            <a:t>ыс. руб 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-1402220" y="2262492"/>
        <a:ext cx="3797777" cy="993336"/>
      </dsp:txXfrm>
    </dsp:sp>
    <dsp:sp modelId="{C85026B7-7D40-423D-BBEF-FF465CCC3A4B}">
      <dsp:nvSpPr>
        <dsp:cNvPr id="0" name=""/>
        <dsp:cNvSpPr/>
      </dsp:nvSpPr>
      <dsp:spPr>
        <a:xfrm>
          <a:off x="1365414" y="112653"/>
          <a:ext cx="6897306" cy="988732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</a:t>
          </a:r>
          <a:r>
            <a:rPr lang="ru-RU" sz="1600" b="1" i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Дошкольное образование – 26526,1 тыс. руб</a:t>
          </a:r>
          <a:r>
            <a:rPr lang="ru-RU" sz="1400" kern="1200" dirty="0" smtClean="0">
              <a:solidFill>
                <a:schemeClr val="tx1"/>
              </a:solidFill>
            </a:rPr>
            <a:t>., из них: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 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расходы на обеспечение деятельности – 25763,1 тыс. руб.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- софинансирование на укрепление МТБ – 763,0 тыс. руб.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</a:t>
          </a:r>
          <a:endParaRPr lang="ru-RU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365414" y="112653"/>
        <a:ext cx="6897306" cy="988732"/>
      </dsp:txXfrm>
    </dsp:sp>
    <dsp:sp modelId="{434AA628-598D-4067-A7E1-E078A9F57BFD}">
      <dsp:nvSpPr>
        <dsp:cNvPr id="0" name=""/>
        <dsp:cNvSpPr/>
      </dsp:nvSpPr>
      <dsp:spPr>
        <a:xfrm>
          <a:off x="1249727" y="1222834"/>
          <a:ext cx="7558037" cy="2200399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   </a:t>
          </a:r>
          <a:r>
            <a:rPr lang="ru-RU" sz="1400" b="1" i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Общее образование – 100896,1 тыс. руб</a:t>
          </a:r>
          <a:r>
            <a:rPr lang="ru-RU" sz="1200" kern="1200" dirty="0" smtClean="0">
              <a:solidFill>
                <a:schemeClr val="tx1"/>
              </a:solidFill>
            </a:rPr>
            <a:t>.,  из них: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   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на обеспечение  деятельности – 91669,0 тыс. руб.;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софинансирование на подвоз учащихся – 5352,2 тыс. руб.;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софинансирование на обеспечение горячим питанием учащихся начальных классов и детей    из малоимущих семей – 2066,9 тыс. руб.;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- софинансирование на обеспечение комплексной безопасности и на укрепление МТБ  – 1623 тыс. руб.;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предоставление льготного проезда отдельным категориям граждан – 185,0 тыс. руб.;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  <a:endParaRPr lang="ru-RU" sz="120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1249727" y="1222834"/>
        <a:ext cx="7558037" cy="2200399"/>
      </dsp:txXfrm>
    </dsp:sp>
    <dsp:sp modelId="{B37C52C4-1248-45A1-87B0-C4B8D492BC96}">
      <dsp:nvSpPr>
        <dsp:cNvPr id="0" name=""/>
        <dsp:cNvSpPr/>
      </dsp:nvSpPr>
      <dsp:spPr>
        <a:xfrm>
          <a:off x="1334759" y="3573814"/>
          <a:ext cx="5747058" cy="891276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400" b="1" i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 – 6794,4 тыс. руб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., из них: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ДЮСШ – 1197,0 тыс. руб.;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школа искусств – 5597,4 тыс. руб. 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34759" y="3573814"/>
        <a:ext cx="5747058" cy="891276"/>
      </dsp:txXfrm>
    </dsp:sp>
    <dsp:sp modelId="{2ACAA9C1-A2EE-4BFF-A52E-EDDABF190645}">
      <dsp:nvSpPr>
        <dsp:cNvPr id="0" name=""/>
        <dsp:cNvSpPr/>
      </dsp:nvSpPr>
      <dsp:spPr>
        <a:xfrm>
          <a:off x="1182849" y="4576655"/>
          <a:ext cx="6923961" cy="726888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400" b="1" i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Организация отдыха детей в каникулярное время – 844,4 тыс. руб</a:t>
          </a:r>
          <a:r>
            <a:rPr lang="ru-RU" sz="14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2849" y="4576655"/>
        <a:ext cx="6923961" cy="726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B12E6-3B38-4A49-8B01-F3868BB012AB}">
      <dsp:nvSpPr>
        <dsp:cNvPr id="0" name=""/>
        <dsp:cNvSpPr/>
      </dsp:nvSpPr>
      <dsp:spPr>
        <a:xfrm>
          <a:off x="0" y="2707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1E21F-24C1-4D92-8EE6-0AFFAF16E098}">
      <dsp:nvSpPr>
        <dsp:cNvPr id="0" name=""/>
        <dsp:cNvSpPr/>
      </dsp:nvSpPr>
      <dsp:spPr>
        <a:xfrm>
          <a:off x="0" y="2707"/>
          <a:ext cx="8568952" cy="503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Разработка проектной документации по капремонту и ремонту автомобильных дорог – 700,0 тыс. руб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0" y="2707"/>
        <a:ext cx="8568952" cy="503563"/>
      </dsp:txXfrm>
    </dsp:sp>
    <dsp:sp modelId="{01BFC942-9B50-405B-845A-41826C9B5BCE}">
      <dsp:nvSpPr>
        <dsp:cNvPr id="0" name=""/>
        <dsp:cNvSpPr/>
      </dsp:nvSpPr>
      <dsp:spPr>
        <a:xfrm>
          <a:off x="0" y="506271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CA81A-3FE4-46A5-B8A3-3139AE0FA919}">
      <dsp:nvSpPr>
        <dsp:cNvPr id="0" name=""/>
        <dsp:cNvSpPr/>
      </dsp:nvSpPr>
      <dsp:spPr>
        <a:xfrm>
          <a:off x="0" y="506271"/>
          <a:ext cx="8568952" cy="503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Капитальный ремонт и ремонт улично-дорожной сети – 1740,0 тыс. руб.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06271"/>
        <a:ext cx="8568952" cy="503563"/>
      </dsp:txXfrm>
    </dsp:sp>
    <dsp:sp modelId="{66543C20-C347-4073-A97F-9770CC5C9634}">
      <dsp:nvSpPr>
        <dsp:cNvPr id="0" name=""/>
        <dsp:cNvSpPr/>
      </dsp:nvSpPr>
      <dsp:spPr>
        <a:xfrm>
          <a:off x="0" y="1009834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4BF15-A310-48BA-AC64-C3A0B0700E7D}">
      <dsp:nvSpPr>
        <dsp:cNvPr id="0" name=""/>
        <dsp:cNvSpPr/>
      </dsp:nvSpPr>
      <dsp:spPr>
        <a:xfrm>
          <a:off x="0" y="1009834"/>
          <a:ext cx="8568952" cy="503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жилыми помещениями малоимущих многодетных семей – 400,0 тыс. руб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009834"/>
        <a:ext cx="8568952" cy="503563"/>
      </dsp:txXfrm>
    </dsp:sp>
    <dsp:sp modelId="{56C5182C-82BE-4017-9E62-63CE9F21C222}">
      <dsp:nvSpPr>
        <dsp:cNvPr id="0" name=""/>
        <dsp:cNvSpPr/>
      </dsp:nvSpPr>
      <dsp:spPr>
        <a:xfrm>
          <a:off x="0" y="1513398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A51E6-7D72-4ACF-A78C-E5F6D0BD25EB}">
      <dsp:nvSpPr>
        <dsp:cNvPr id="0" name=""/>
        <dsp:cNvSpPr/>
      </dsp:nvSpPr>
      <dsp:spPr>
        <a:xfrm>
          <a:off x="0" y="1513398"/>
          <a:ext cx="8568952" cy="503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Укрепление МТБ учреждений культуры – 100,0 тыс. руб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0" y="1513398"/>
        <a:ext cx="8568952" cy="503563"/>
      </dsp:txXfrm>
    </dsp:sp>
    <dsp:sp modelId="{7E5D1D34-D50C-4A9F-9425-247EBDD2152A}">
      <dsp:nvSpPr>
        <dsp:cNvPr id="0" name=""/>
        <dsp:cNvSpPr/>
      </dsp:nvSpPr>
      <dsp:spPr>
        <a:xfrm>
          <a:off x="0" y="2016962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7F7C9-5C72-4CAB-BFDE-1F2FC347E66B}">
      <dsp:nvSpPr>
        <dsp:cNvPr id="0" name=""/>
        <dsp:cNvSpPr/>
      </dsp:nvSpPr>
      <dsp:spPr>
        <a:xfrm>
          <a:off x="0" y="2016962"/>
          <a:ext cx="8568952" cy="503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Строительство ДК в д. Хорошево – 8417,0 тыс. руб.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016962"/>
        <a:ext cx="8568952" cy="503563"/>
      </dsp:txXfrm>
    </dsp:sp>
    <dsp:sp modelId="{6D443CE0-B247-40CE-92E5-2BF6187AEFFF}">
      <dsp:nvSpPr>
        <dsp:cNvPr id="0" name=""/>
        <dsp:cNvSpPr/>
      </dsp:nvSpPr>
      <dsp:spPr>
        <a:xfrm>
          <a:off x="0" y="2520526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7A333-B154-49A9-86A8-BA9F7A2075A0}">
      <dsp:nvSpPr>
        <dsp:cNvPr id="0" name=""/>
        <dsp:cNvSpPr/>
      </dsp:nvSpPr>
      <dsp:spPr>
        <a:xfrm>
          <a:off x="0" y="2520526"/>
          <a:ext cx="8568952" cy="503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Укрепление МТБ дошкольных учреждений – 763,0 тыс. руб</a:t>
          </a: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20526"/>
        <a:ext cx="8568952" cy="503563"/>
      </dsp:txXfrm>
    </dsp:sp>
    <dsp:sp modelId="{571F57EF-CB29-4703-861C-9A2E9DA2B9D9}">
      <dsp:nvSpPr>
        <dsp:cNvPr id="0" name=""/>
        <dsp:cNvSpPr/>
      </dsp:nvSpPr>
      <dsp:spPr>
        <a:xfrm>
          <a:off x="0" y="3024089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8D2C8-3CA3-496D-B44D-896DCBF0E9EB}">
      <dsp:nvSpPr>
        <dsp:cNvPr id="0" name=""/>
        <dsp:cNvSpPr/>
      </dsp:nvSpPr>
      <dsp:spPr>
        <a:xfrm>
          <a:off x="0" y="3024089"/>
          <a:ext cx="8568952" cy="503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 на ремонт воинских захоронений – 300,0 тыс. руб.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024089"/>
        <a:ext cx="8568952" cy="503563"/>
      </dsp:txXfrm>
    </dsp:sp>
    <dsp:sp modelId="{6C9F9021-7206-4649-9603-E5B8AB0B335D}">
      <dsp:nvSpPr>
        <dsp:cNvPr id="0" name=""/>
        <dsp:cNvSpPr/>
      </dsp:nvSpPr>
      <dsp:spPr>
        <a:xfrm>
          <a:off x="0" y="3527653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232EB-60E6-49B8-B167-35F1EB2671D6}">
      <dsp:nvSpPr>
        <dsp:cNvPr id="0" name=""/>
        <dsp:cNvSpPr/>
      </dsp:nvSpPr>
      <dsp:spPr>
        <a:xfrm>
          <a:off x="0" y="3527653"/>
          <a:ext cx="8568952" cy="503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газификации в сельской местности – 6097,0 тыс. руб.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527653"/>
        <a:ext cx="8568952" cy="503563"/>
      </dsp:txXfrm>
    </dsp:sp>
    <dsp:sp modelId="{28207044-28ED-4A09-A2B3-202EEFCC1EED}">
      <dsp:nvSpPr>
        <dsp:cNvPr id="0" name=""/>
        <dsp:cNvSpPr/>
      </dsp:nvSpPr>
      <dsp:spPr>
        <a:xfrm>
          <a:off x="0" y="4031217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6C311-21CF-4796-870F-F3674FC4327E}">
      <dsp:nvSpPr>
        <dsp:cNvPr id="0" name=""/>
        <dsp:cNvSpPr/>
      </dsp:nvSpPr>
      <dsp:spPr>
        <a:xfrm>
          <a:off x="0" y="4031217"/>
          <a:ext cx="8568952" cy="503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на проведение капитального ремонта объектов теплоэнергетических комплексов- 1600,4 тыс. руб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031217"/>
        <a:ext cx="8568952" cy="503563"/>
      </dsp:txXfrm>
    </dsp:sp>
    <dsp:sp modelId="{34CF4BC0-AB35-44E1-BEF8-DFE6A716B217}">
      <dsp:nvSpPr>
        <dsp:cNvPr id="0" name=""/>
        <dsp:cNvSpPr/>
      </dsp:nvSpPr>
      <dsp:spPr>
        <a:xfrm>
          <a:off x="0" y="4534781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80F6C-02A8-4F44-B11F-9D1751B23D03}">
      <dsp:nvSpPr>
        <dsp:cNvPr id="0" name=""/>
        <dsp:cNvSpPr/>
      </dsp:nvSpPr>
      <dsp:spPr>
        <a:xfrm>
          <a:off x="0" y="4534781"/>
          <a:ext cx="8568952" cy="503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 на ремонт автомобильных дорог  - 2900,0 тыс. руб.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534781"/>
        <a:ext cx="8568952" cy="503563"/>
      </dsp:txXfrm>
    </dsp:sp>
    <dsp:sp modelId="{EA3A5AC7-CDC0-4BD6-BF06-B5C923AD6B1A}">
      <dsp:nvSpPr>
        <dsp:cNvPr id="0" name=""/>
        <dsp:cNvSpPr/>
      </dsp:nvSpPr>
      <dsp:spPr>
        <a:xfrm>
          <a:off x="0" y="5038344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D629C-0EC2-475C-9779-48524CEBDE63}">
      <dsp:nvSpPr>
        <dsp:cNvPr id="0" name=""/>
        <dsp:cNvSpPr/>
      </dsp:nvSpPr>
      <dsp:spPr>
        <a:xfrm>
          <a:off x="0" y="5038344"/>
          <a:ext cx="8568952" cy="503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Укрепление МТБ школ и ремонт общеобразовательных учреждений – 1623,0 тыс. руб</a:t>
          </a: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038344"/>
        <a:ext cx="8568952" cy="503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CD322-D89B-4D7D-9D37-53041200E5AB}">
      <dsp:nvSpPr>
        <dsp:cNvPr id="0" name=""/>
        <dsp:cNvSpPr/>
      </dsp:nvSpPr>
      <dsp:spPr>
        <a:xfrm rot="5400000">
          <a:off x="5198043" y="-2466533"/>
          <a:ext cx="1159775" cy="620396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latin typeface="Arial" pitchFamily="34" charset="0"/>
              <a:cs typeface="Arial" pitchFamily="34" charset="0"/>
            </a:rPr>
            <a:t>Субвенции на получение дошкольного образования 12797,3 тыс. руб</a:t>
          </a:r>
          <a:r>
            <a:rPr lang="ru-RU" sz="1200" kern="1200" smtClean="0">
              <a:latin typeface="Times New Roman" pitchFamily="18" charset="0"/>
              <a:cs typeface="Times New Roman" pitchFamily="18" charset="0"/>
            </a:rPr>
            <a:t>.,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Субвенции на получение общего образования – 62556,0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Субсидии на подвоз учащихся – 2352,2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latin typeface="Arial" pitchFamily="34" charset="0"/>
              <a:cs typeface="Arial" pitchFamily="34" charset="0"/>
            </a:rPr>
            <a:t>Субсидии на обеспечение горячим питанием – 643,1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latin typeface="Arial" pitchFamily="34" charset="0"/>
              <a:cs typeface="Arial" pitchFamily="34" charset="0"/>
            </a:rPr>
            <a:t>Субсидии на организацию отдыха детей – 471,6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latin typeface="Arial" pitchFamily="34" charset="0"/>
              <a:cs typeface="Arial" pitchFamily="34" charset="0"/>
            </a:rPr>
            <a:t>Субсидии на участие детей в социально-значимых проектах – 23,4 тыс. руб.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 rot="-5400000">
        <a:off x="2675949" y="112177"/>
        <a:ext cx="6147348" cy="1046543"/>
      </dsp:txXfrm>
    </dsp:sp>
    <dsp:sp modelId="{1EF3C2AC-A63B-4056-965F-A68B8A31E4DA}">
      <dsp:nvSpPr>
        <dsp:cNvPr id="0" name=""/>
        <dsp:cNvSpPr/>
      </dsp:nvSpPr>
      <dsp:spPr>
        <a:xfrm>
          <a:off x="23169" y="72901"/>
          <a:ext cx="2269309" cy="10781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78843,6 тыс. руб.</a:t>
          </a:r>
          <a:endParaRPr lang="ru-R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5801" y="125533"/>
        <a:ext cx="2164045" cy="972905"/>
      </dsp:txXfrm>
    </dsp:sp>
    <dsp:sp modelId="{62120B07-0E83-4218-BA64-F08A78DE6797}">
      <dsp:nvSpPr>
        <dsp:cNvPr id="0" name=""/>
        <dsp:cNvSpPr/>
      </dsp:nvSpPr>
      <dsp:spPr>
        <a:xfrm rot="5400000">
          <a:off x="5544607" y="-1421815"/>
          <a:ext cx="536981" cy="599878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Субсидии на повышение з/п работникам культуры – 11826,5 тыс. руб., 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Субсидии на повышение з/п по доп. Образованию – 977,1 тыс. руб.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 rot="-5400000">
        <a:off x="2813705" y="1335300"/>
        <a:ext cx="5972573" cy="484555"/>
      </dsp:txXfrm>
    </dsp:sp>
    <dsp:sp modelId="{264C0FCE-74FF-448B-A637-14037BAB4C7F}">
      <dsp:nvSpPr>
        <dsp:cNvPr id="0" name=""/>
        <dsp:cNvSpPr/>
      </dsp:nvSpPr>
      <dsp:spPr>
        <a:xfrm>
          <a:off x="45100" y="1259142"/>
          <a:ext cx="2376701" cy="8145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Культура</a:t>
          </a: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12803,6 тыс. руб.</a:t>
          </a:r>
          <a:endParaRPr lang="ru-R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4864" y="1298906"/>
        <a:ext cx="2297173" cy="735033"/>
      </dsp:txXfrm>
    </dsp:sp>
    <dsp:sp modelId="{0FC40A3C-B87E-4DD8-B49F-884E8C6D7D69}">
      <dsp:nvSpPr>
        <dsp:cNvPr id="0" name=""/>
        <dsp:cNvSpPr/>
      </dsp:nvSpPr>
      <dsp:spPr>
        <a:xfrm rot="5400000">
          <a:off x="5209595" y="-475196"/>
          <a:ext cx="1276225" cy="606440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latin typeface="Arial" pitchFamily="34" charset="0"/>
              <a:cs typeface="Arial" pitchFamily="34" charset="0"/>
            </a:rPr>
            <a:t>Субсидии на соцмаршруты – 1073,1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Субсидии на капитальный ремонт и ремонт улично-дорожной сети – 21901,8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Субсидии на ремонт дворовых территорий – 1362,8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Субсидии для обеспечения безопасности дорожного движения – 2519,8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latin typeface="Arial" pitchFamily="34" charset="0"/>
              <a:cs typeface="Arial" pitchFamily="34" charset="0"/>
            </a:rPr>
            <a:t>Субвенция на содержание дорог 2 и 3 классов – 8968,5 тыс. руб.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 rot="-5400000">
        <a:off x="2815504" y="1981195"/>
        <a:ext cx="6002108" cy="1151625"/>
      </dsp:txXfrm>
    </dsp:sp>
    <dsp:sp modelId="{C05B23ED-C973-42CC-91CF-8A725BA5CE48}">
      <dsp:nvSpPr>
        <dsp:cNvPr id="0" name=""/>
        <dsp:cNvSpPr/>
      </dsp:nvSpPr>
      <dsp:spPr>
        <a:xfrm>
          <a:off x="0" y="2281860"/>
          <a:ext cx="2401622" cy="11483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35826,0 тыс. руб. </a:t>
          </a:r>
          <a:endParaRPr lang="ru-RU" sz="1800" u="sng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6058" y="2337918"/>
        <a:ext cx="2289506" cy="1036239"/>
      </dsp:txXfrm>
    </dsp:sp>
    <dsp:sp modelId="{88AB5932-83BB-4AB9-BD41-9C3BF2EA9B81}">
      <dsp:nvSpPr>
        <dsp:cNvPr id="0" name=""/>
        <dsp:cNvSpPr/>
      </dsp:nvSpPr>
      <dsp:spPr>
        <a:xfrm>
          <a:off x="33027" y="3483791"/>
          <a:ext cx="2249534" cy="11091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5858,4 тыс. руб.</a:t>
          </a:r>
          <a:endParaRPr lang="ru-RU" sz="1800" u="sng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7171" y="3537935"/>
        <a:ext cx="2141246" cy="1000848"/>
      </dsp:txXfrm>
    </dsp:sp>
    <dsp:sp modelId="{335F645D-F403-4AEE-8F6B-6F6FF3D15739}">
      <dsp:nvSpPr>
        <dsp:cNvPr id="0" name=""/>
        <dsp:cNvSpPr/>
      </dsp:nvSpPr>
      <dsp:spPr>
        <a:xfrm rot="5400000">
          <a:off x="5176839" y="2236532"/>
          <a:ext cx="1326021" cy="601631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Субвенция на переданные полномочия ЗАГС (ФБ) – 761,9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Субвенция на переданные полномочия по административной комиссии – 66,0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Субвенция по комиссии по делам несовершеннолетних – 335,2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Субсидии на поддержку редакций – 538,5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latin typeface="Arial" pitchFamily="34" charset="0"/>
              <a:cs typeface="Arial" pitchFamily="34" charset="0"/>
            </a:rPr>
            <a:t>Трансферты на установку детских игровых комплексов – 1000,0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Субвенция на переданные полномочия перепись – 190,6 тыс. руб.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 rot="-5400000">
        <a:off x="2831691" y="4646412"/>
        <a:ext cx="5951588" cy="1196559"/>
      </dsp:txXfrm>
    </dsp:sp>
    <dsp:sp modelId="{7815C7A4-19FC-4F6C-8B26-29222310C746}">
      <dsp:nvSpPr>
        <dsp:cNvPr id="0" name=""/>
        <dsp:cNvSpPr/>
      </dsp:nvSpPr>
      <dsp:spPr>
        <a:xfrm>
          <a:off x="1992" y="4865955"/>
          <a:ext cx="2311625" cy="8109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Прочие</a:t>
          </a: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2892,2 тыс. руб.</a:t>
          </a:r>
          <a:endParaRPr lang="ru-R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1577" y="4905540"/>
        <a:ext cx="2232455" cy="731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0.23575</cdr:x>
      <cdr:y>0.16108</cdr:y>
    </cdr:from>
    <cdr:to>
      <cdr:x>0.72082</cdr:x>
      <cdr:y>0.87107</cdr:y>
    </cdr:to>
    <cdr:sp macro="" textlink="">
      <cdr:nvSpPr>
        <cdr:cNvPr id="2" name="Дуга 1"/>
        <cdr:cNvSpPr/>
      </cdr:nvSpPr>
      <cdr:spPr>
        <a:xfrm xmlns:a="http://schemas.openxmlformats.org/drawingml/2006/main">
          <a:off x="1612499" y="724869"/>
          <a:ext cx="3317924" cy="3194967"/>
        </a:xfrm>
        <a:prstGeom xmlns:a="http://schemas.openxmlformats.org/drawingml/2006/main" prst="arc">
          <a:avLst>
            <a:gd name="adj1" fmla="val 16368817"/>
            <a:gd name="adj2" fmla="val 13674292"/>
          </a:avLst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0.47754</cdr:x>
      <cdr:y>0.16179</cdr:y>
    </cdr:from>
    <cdr:to>
      <cdr:x>0.49434</cdr:x>
      <cdr:y>0.16179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H="1">
          <a:off x="3266349" y="728045"/>
          <a:ext cx="114904" cy="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0.65018</cdr:x>
      <cdr:y>0.05769</cdr:y>
    </cdr:from>
    <cdr:to>
      <cdr:x>1</cdr:x>
      <cdr:y>0.13278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447231" y="259588"/>
          <a:ext cx="2392769" cy="337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Всего:  147 347 тыс. руб.</a:t>
          </a:r>
          <a:endParaRPr lang="ru-RU" sz="16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0.18972</cdr:x>
      <cdr:y>0.04343</cdr:y>
    </cdr:from>
    <cdr:to>
      <cdr:x>0.6801</cdr:x>
      <cdr:y>0.96688</cdr:y>
    </cdr:to>
    <cdr:sp macro="" textlink="">
      <cdr:nvSpPr>
        <cdr:cNvPr id="2" name="Дуга 1"/>
        <cdr:cNvSpPr/>
      </cdr:nvSpPr>
      <cdr:spPr>
        <a:xfrm xmlns:a="http://schemas.openxmlformats.org/drawingml/2006/main">
          <a:off x="1383097" y="144016"/>
          <a:ext cx="3574937" cy="3061964"/>
        </a:xfrm>
        <a:prstGeom xmlns:a="http://schemas.openxmlformats.org/drawingml/2006/main" prst="arc">
          <a:avLst>
            <a:gd name="adj1" fmla="val 16368817"/>
            <a:gd name="adj2" fmla="val 13674292"/>
          </a:avLst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0.43271</cdr:x>
      <cdr:y>0.04343</cdr:y>
    </cdr:from>
    <cdr:to>
      <cdr:x>0.45301</cdr:x>
      <cdr:y>0.04584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H="1">
          <a:off x="3154519" y="144016"/>
          <a:ext cx="147989" cy="7975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0.26439</cdr:x>
      <cdr:y>0</cdr:y>
    </cdr:from>
    <cdr:to>
      <cdr:x>0.76355</cdr:x>
      <cdr:y>0.17241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73964" y="0"/>
          <a:ext cx="41044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0.14179</cdr:x>
      <cdr:y>0.05634</cdr:y>
    </cdr:from>
    <cdr:to>
      <cdr:x>0.44565</cdr:x>
      <cdr:y>0.22875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65852" y="288032"/>
          <a:ext cx="2498530" cy="881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i="1" u="sng" dirty="0" smtClean="0">
              <a:latin typeface="Arial" pitchFamily="34" charset="0"/>
              <a:cs typeface="Arial" pitchFamily="34" charset="0"/>
            </a:rPr>
            <a:t>Прогнозные назначения и нормативы отчислений от НДФЛ</a:t>
          </a:r>
          <a:endParaRPr lang="ru-RU" sz="1200" b="1" i="1" u="sng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EC0A7-CCAE-4031-A709-C68AD7582DA0}" type="datetimeFigureOut">
              <a:rPr lang="ru-RU" smtClean="0"/>
              <a:t>31.12.2019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F969B-1B58-406E-9089-8DEB5BEC8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839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A05AA-9E4E-4D72-8512-B0AACC47CB11}" type="datetimeFigureOut">
              <a:rPr lang="ru-RU" smtClean="0"/>
              <a:t>31.12.2019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5D89E-E9B4-4A9F-B1C6-7CCBC29BB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0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5454" y="8684900"/>
            <a:ext cx="2970946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BA696059-7036-499C-92A6-E693385731D3}" type="slidenum">
              <a:rPr lang="ru-RU" sz="1200">
                <a:solidFill>
                  <a:prstClr val="black"/>
                </a:solidFill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3" y="4343913"/>
            <a:ext cx="5485439" cy="4111437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682625"/>
            <a:ext cx="4541837" cy="3406775"/>
          </a:xfrm>
          <a:ln/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>
          <a:xfrm>
            <a:off x="678597" y="4315472"/>
            <a:ext cx="5417653" cy="4084514"/>
          </a:xfrm>
          <a:noFill/>
          <a:ln/>
        </p:spPr>
        <p:txBody>
          <a:bodyPr lIns="92239" tIns="46121" rIns="92239" bIns="46121"/>
          <a:lstStyle/>
          <a:p>
            <a:endParaRPr lang="ru-RU" dirty="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8675" name="Номер слайда 3"/>
          <p:cNvSpPr txBox="1">
            <a:spLocks noGrp="1"/>
          </p:cNvSpPr>
          <p:nvPr/>
        </p:nvSpPr>
        <p:spPr bwMode="auto">
          <a:xfrm>
            <a:off x="3837444" y="8626581"/>
            <a:ext cx="2934234" cy="45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39" tIns="46121" rIns="92239" bIns="46121" anchor="b"/>
          <a:lstStyle/>
          <a:p>
            <a:pPr algn="r" defTabSz="908864"/>
            <a:fld id="{639A7A92-E469-4919-8059-908D77C81884}" type="slidenum">
              <a:rPr lang="ru-RU" sz="1200">
                <a:solidFill>
                  <a:prstClr val="black"/>
                </a:solidFill>
              </a:rPr>
              <a:pPr algn="r" defTabSz="908864"/>
              <a:t>10</a:t>
            </a:fld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75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7082" y="4344136"/>
            <a:ext cx="5485439" cy="41118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238" tIns="46620" rIns="93238" bIns="46620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2516" name="Номер слайда 3"/>
          <p:cNvSpPr txBox="1">
            <a:spLocks noGrp="1"/>
          </p:cNvSpPr>
          <p:nvPr/>
        </p:nvSpPr>
        <p:spPr bwMode="auto">
          <a:xfrm>
            <a:off x="3885453" y="8685331"/>
            <a:ext cx="297094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38" tIns="46620" rIns="93238" bIns="4662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524B71-67A9-4A65-8D02-ECDB13AFAE7F}" type="slidenum">
              <a:rPr lang="ru-RU" altLang="ru-RU">
                <a:latin typeface="Arial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1DC1A-981F-47DF-9BE6-2F35D60C0057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489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AF30A4-D775-4268-8839-336F2C9CE08F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758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7388"/>
            <a:ext cx="4564062" cy="3422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966" y="4337117"/>
            <a:ext cx="5476485" cy="4109544"/>
          </a:xfrm>
          <a:noFill/>
        </p:spPr>
        <p:txBody>
          <a:bodyPr wrap="square" lIns="92647" tIns="46323" rIns="92647" bIns="4632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5812" name="Номер слайда 3"/>
          <p:cNvSpPr txBox="1">
            <a:spLocks noGrp="1"/>
          </p:cNvSpPr>
          <p:nvPr/>
        </p:nvSpPr>
        <p:spPr bwMode="auto">
          <a:xfrm>
            <a:off x="3879116" y="8674238"/>
            <a:ext cx="2966097" cy="45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47" tIns="46323" rIns="92647" bIns="46323" anchor="b"/>
          <a:lstStyle/>
          <a:p>
            <a:pPr algn="r" defTabSz="915829" fontAlgn="base">
              <a:spcBef>
                <a:spcPct val="0"/>
              </a:spcBef>
              <a:spcAft>
                <a:spcPct val="0"/>
              </a:spcAft>
            </a:pPr>
            <a:fld id="{51CAD470-D033-446F-9A06-C2079AF4FD13}" type="slidenum">
              <a:rPr lang="ru-RU" altLang="ru-RU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15829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42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391A21-ED21-4217-9FE4-C2EB0A84B0ED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258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9825" y="685800"/>
            <a:ext cx="4567238" cy="34242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964" y="4337117"/>
            <a:ext cx="5476485" cy="4109544"/>
          </a:xfrm>
          <a:noFill/>
        </p:spPr>
        <p:txBody>
          <a:bodyPr wrap="square" lIns="92950" tIns="46477" rIns="92950" bIns="4647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58052" name="Номер слайда 3"/>
          <p:cNvSpPr txBox="1">
            <a:spLocks noGrp="1"/>
          </p:cNvSpPr>
          <p:nvPr/>
        </p:nvSpPr>
        <p:spPr bwMode="auto">
          <a:xfrm>
            <a:off x="3879115" y="8674236"/>
            <a:ext cx="2966097" cy="45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0" tIns="46477" rIns="92950" bIns="46477" anchor="b"/>
          <a:lstStyle/>
          <a:p>
            <a:pPr algn="r" defTabSz="915882" fontAlgn="base">
              <a:spcBef>
                <a:spcPct val="0"/>
              </a:spcBef>
              <a:spcAft>
                <a:spcPct val="0"/>
              </a:spcAft>
            </a:pPr>
            <a:fld id="{563EFCFA-D365-4E53-931A-4B18859628FF}" type="slidenum">
              <a:rPr lang="ru-RU" altLang="ru-RU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15882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92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9156" fontAlgn="base">
              <a:spcBef>
                <a:spcPct val="0"/>
              </a:spcBef>
              <a:spcAft>
                <a:spcPct val="0"/>
              </a:spcAft>
              <a:defRPr/>
            </a:pPr>
            <a:fld id="{FF795FAA-8CF0-49AB-B21A-BF4E461FCBA2}" type="slidenum">
              <a:rPr lang="ru-RU">
                <a:solidFill>
                  <a:srgbClr val="000000"/>
                </a:solidFill>
              </a:rPr>
              <a:pPr defTabSz="909156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5721" y="8685413"/>
            <a:ext cx="2970679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55" tIns="46428" rIns="92855" bIns="46428" anchor="b"/>
          <a:lstStyle>
            <a:lvl1pPr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286D008-6765-4C5A-A516-65D1D5536114}" type="slidenum">
              <a:rPr 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0412" cy="3427412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81" y="4343437"/>
            <a:ext cx="5488640" cy="4112682"/>
          </a:xfrm>
          <a:noFill/>
        </p:spPr>
        <p:txBody>
          <a:bodyPr lIns="92855" tIns="46428" rIns="92855" bIns="46428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5721" y="8685413"/>
            <a:ext cx="2970679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55" tIns="46428" rIns="92855" bIns="46428" anchor="b"/>
          <a:lstStyle>
            <a:lvl1pPr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025CF78-F0F7-4095-80B4-78331BF8B07E}" type="slidenum">
              <a:rPr 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603" y="687772"/>
            <a:ext cx="5004789" cy="3427174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81" y="4343437"/>
            <a:ext cx="5488640" cy="4112682"/>
          </a:xfrm>
          <a:noFill/>
        </p:spPr>
        <p:txBody>
          <a:bodyPr lIns="92855" tIns="46428" rIns="92855" bIns="46428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5721" y="8685413"/>
            <a:ext cx="2970679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55" tIns="46428" rIns="92855" bIns="46428" anchor="b"/>
          <a:lstStyle>
            <a:lvl1pPr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025CF78-F0F7-4095-80B4-78331BF8B07E}" type="slidenum">
              <a:rPr 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603" y="687772"/>
            <a:ext cx="5004789" cy="3427174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81" y="4343437"/>
            <a:ext cx="5488640" cy="4112682"/>
          </a:xfrm>
          <a:noFill/>
        </p:spPr>
        <p:txBody>
          <a:bodyPr lIns="92855" tIns="46428" rIns="92855" bIns="46428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xfrm>
            <a:off x="686281" y="4343436"/>
            <a:ext cx="5485440" cy="4114143"/>
          </a:xfrm>
          <a:noFill/>
        </p:spPr>
        <p:txBody>
          <a:bodyPr lIns="92664" tIns="46332" rIns="92664" bIns="46332"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84121" y="8685413"/>
            <a:ext cx="2972280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4" tIns="46332" rIns="92664" bIns="46332" anchor="b"/>
          <a:lstStyle>
            <a:lvl1pPr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AB41EA9-6F38-4D14-8B3D-CD449F01658D}" type="slidenum">
              <a:rPr 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5454" y="8684900"/>
            <a:ext cx="2970946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BA696059-7036-499C-92A6-E693385731D3}" type="slidenum">
              <a:rPr lang="ru-RU" sz="1200">
                <a:solidFill>
                  <a:prstClr val="black"/>
                </a:solidFill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3" y="4343913"/>
            <a:ext cx="5485439" cy="4111437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5721" y="8685413"/>
            <a:ext cx="2970679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55" tIns="46428" rIns="92855" bIns="46428" anchor="b"/>
          <a:lstStyle>
            <a:lvl1pPr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025CF78-F0F7-4095-80B4-78331BF8B07E}" type="slidenum">
              <a:rPr 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0412" cy="342741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81" y="4343437"/>
            <a:ext cx="5488640" cy="4112682"/>
          </a:xfrm>
          <a:noFill/>
        </p:spPr>
        <p:txBody>
          <a:bodyPr lIns="92855" tIns="46428" rIns="92855" bIns="46428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5721" y="8685413"/>
            <a:ext cx="2970679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55" tIns="46428" rIns="92855" bIns="46428" anchor="b"/>
          <a:lstStyle>
            <a:lvl1pPr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025CF78-F0F7-4095-80B4-78331BF8B07E}" type="slidenum">
              <a:rPr 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0412" cy="342741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81" y="4343437"/>
            <a:ext cx="5488640" cy="4112682"/>
          </a:xfrm>
          <a:noFill/>
        </p:spPr>
        <p:txBody>
          <a:bodyPr lIns="92855" tIns="46428" rIns="92855" bIns="46428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 txBox="1">
            <a:spLocks noGrp="1" noChangeArrowheads="1"/>
          </p:cNvSpPr>
          <p:nvPr/>
        </p:nvSpPr>
        <p:spPr bwMode="auto">
          <a:xfrm>
            <a:off x="3883852" y="8685331"/>
            <a:ext cx="297254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4" tIns="45786" rIns="91574" bIns="45786" anchor="b"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BD272F-F5D8-43C8-B13C-A4E312EF0DAA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2666"/>
            <a:ext cx="548704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74" tIns="45786" rIns="91574" bIns="45786" numCol="1" anchor="t" anchorCtr="0" compatLnSpc="1">
            <a:prstTxWarp prst="textNoShape">
              <a:avLst/>
            </a:prstTxWarp>
          </a:bodyPr>
          <a:lstStyle/>
          <a:p>
            <a:pPr defTabSz="915988"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5721" y="8685413"/>
            <a:ext cx="2970679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55" tIns="46428" rIns="92855" bIns="46428" anchor="b"/>
          <a:lstStyle>
            <a:lvl1pPr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025CF78-F0F7-4095-80B4-78331BF8B07E}" type="slidenum">
              <a:rPr 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0412" cy="342741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81" y="4343437"/>
            <a:ext cx="5488640" cy="4112682"/>
          </a:xfrm>
          <a:noFill/>
        </p:spPr>
        <p:txBody>
          <a:bodyPr lIns="92855" tIns="46428" rIns="92855" bIns="46428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5454" y="8684900"/>
            <a:ext cx="2970946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BA696059-7036-499C-92A6-E693385731D3}" type="slidenum">
              <a:rPr lang="ru-RU" sz="1200">
                <a:solidFill>
                  <a:prstClr val="black"/>
                </a:solidFill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3" y="4343913"/>
            <a:ext cx="5485439" cy="4111437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5454" y="8684900"/>
            <a:ext cx="2970946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BA696059-7036-499C-92A6-E693385731D3}" type="slidenum">
              <a:rPr lang="ru-RU" sz="1200">
                <a:solidFill>
                  <a:prstClr val="black"/>
                </a:solidFill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3" y="4343913"/>
            <a:ext cx="5485439" cy="4111437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5454" y="8684900"/>
            <a:ext cx="2970946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BA696059-7036-499C-92A6-E693385731D3}" type="slidenum">
              <a:rPr lang="ru-RU" sz="1200">
                <a:solidFill>
                  <a:prstClr val="black"/>
                </a:solidFill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3" y="4343913"/>
            <a:ext cx="5485439" cy="4111437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5454" y="8684900"/>
            <a:ext cx="2970946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BA696059-7036-499C-92A6-E693385731D3}" type="slidenum">
              <a:rPr lang="ru-RU" sz="1200">
                <a:solidFill>
                  <a:prstClr val="black"/>
                </a:solidFill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3" y="4343913"/>
            <a:ext cx="5485439" cy="4111437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5454" y="8684900"/>
            <a:ext cx="2970946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BA696059-7036-499C-92A6-E693385731D3}" type="slidenum">
              <a:rPr lang="ru-RU" sz="1200">
                <a:solidFill>
                  <a:prstClr val="black"/>
                </a:solidFill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3" y="4343913"/>
            <a:ext cx="5485439" cy="4111437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5454" y="8684900"/>
            <a:ext cx="2970946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BA696059-7036-499C-92A6-E693385731D3}" type="slidenum">
              <a:rPr lang="ru-RU" sz="1200">
                <a:solidFill>
                  <a:prstClr val="black"/>
                </a:solidFill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3" y="4343913"/>
            <a:ext cx="5485439" cy="4111437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5721" y="8685413"/>
            <a:ext cx="2970679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7" tIns="46728" rIns="93457" bIns="46728" anchor="b"/>
          <a:lstStyle>
            <a:lvl1pPr defTabSz="92233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A6EC37F-887A-41D2-83E3-5E7F82A1FB75}" type="slidenum">
              <a:rPr 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81" y="4343437"/>
            <a:ext cx="5488640" cy="4112682"/>
          </a:xfrm>
          <a:noFill/>
        </p:spPr>
        <p:txBody>
          <a:bodyPr lIns="93457" tIns="46728" rIns="93457" bIns="4672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47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36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696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DD9AE-432E-41D5-94B3-2E257F8C5BBD}" type="datetime1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31.12.2019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DA59-911A-4A25-A501-DA4D835CD1B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833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80E5BC-A90F-4A74-B41E-C79CFA42A00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7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1E1038-ADF5-44CC-B548-81B5CD7E4D2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17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794FE7-2D50-4C41-B883-42D65B9983D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814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AC875E3-E411-4D16-AEB8-54A0A2BAC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39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04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7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5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86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7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9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4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75000"/>
              </a:srgbClr>
            </a:gs>
            <a:gs pos="51000">
              <a:srgbClr val="FFFA2A">
                <a:alpha val="75000"/>
              </a:srgbClr>
            </a:gs>
            <a:gs pos="100000">
              <a:srgbClr val="FFA015">
                <a:alpha val="75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CCA54-F8C4-41D7-8DC3-2F7510EA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2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75000"/>
              </a:srgbClr>
            </a:gs>
            <a:gs pos="51000">
              <a:srgbClr val="FFFA2A">
                <a:alpha val="75000"/>
              </a:srgbClr>
            </a:gs>
            <a:gs pos="100000">
              <a:srgbClr val="FFA015">
                <a:alpha val="75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defTabSz="908040"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 defTabSz="908040"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 defTabSz="908040"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3EEC-5113-4B40-856E-E9407CDECD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46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13" Type="http://schemas.openxmlformats.org/officeDocument/2006/relationships/chart" Target="../charts/chart9.xml"/><Relationship Id="rId3" Type="http://schemas.openxmlformats.org/officeDocument/2006/relationships/image" Target="../media/image2.jpeg"/><Relationship Id="rId7" Type="http://schemas.openxmlformats.org/officeDocument/2006/relationships/chart" Target="../charts/chart3.xml"/><Relationship Id="rId12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6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11" Type="http://schemas.openxmlformats.org/officeDocument/2006/relationships/chart" Target="../charts/chart7.xml"/><Relationship Id="rId5" Type="http://schemas.openxmlformats.org/officeDocument/2006/relationships/chart" Target="../charts/chart1.xml"/><Relationship Id="rId15" Type="http://schemas.openxmlformats.org/officeDocument/2006/relationships/chart" Target="../charts/chart11.xml"/><Relationship Id="rId10" Type="http://schemas.openxmlformats.org/officeDocument/2006/relationships/chart" Target="../charts/chart6.xml"/><Relationship Id="rId4" Type="http://schemas.openxmlformats.org/officeDocument/2006/relationships/image" Target="../media/image4.jpeg"/><Relationship Id="rId9" Type="http://schemas.openxmlformats.org/officeDocument/2006/relationships/chart" Target="../charts/chart5.xml"/><Relationship Id="rId1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2.jpeg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image" Target="../media/image4.jpeg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9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0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eg"/><Relationship Id="rId9" Type="http://schemas.microsoft.com/office/2007/relationships/diagramDrawing" Target="../diagrams/drawin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jpeg"/><Relationship Id="rId9" Type="http://schemas.microsoft.com/office/2007/relationships/diagramDrawing" Target="../diagrams/drawin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5" name="Прямоугольник 12"/>
          <p:cNvSpPr>
            <a:spLocks noChangeArrowheads="1"/>
          </p:cNvSpPr>
          <p:nvPr/>
        </p:nvSpPr>
        <p:spPr bwMode="auto">
          <a:xfrm>
            <a:off x="352425" y="2492896"/>
            <a:ext cx="8535988" cy="30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бюджету МО «Ржевский район» Тверской области на 2020 год и плановый период  2021 и 2022 годы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767" name="Rectangle 12"/>
          <p:cNvSpPr>
            <a:spLocks noChangeArrowheads="1"/>
          </p:cNvSpPr>
          <p:nvPr/>
        </p:nvSpPr>
        <p:spPr bwMode="auto">
          <a:xfrm>
            <a:off x="1043608" y="118378"/>
            <a:ext cx="7920880" cy="36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65000"/>
            </a:pP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 ОБРАЗОВАНИЕ   «РЖЕВСКИЙ РАЙОН»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3212976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  граждан</a:t>
            </a:r>
            <a:endParaRPr lang="ru-RU" sz="4400" b="1" cap="al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E5BC-A90F-4A74-B41E-C79CFA42A0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048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5" descr="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53" y="-4739"/>
            <a:ext cx="9148653" cy="93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15" descr="222"/>
          <p:cNvPicPr>
            <a:picLocks noChangeAspect="1" noChangeArrowheads="1"/>
          </p:cNvPicPr>
          <p:nvPr/>
        </p:nvPicPr>
        <p:blipFill>
          <a:blip r:embed="rId3" cstate="print"/>
          <a:srcRect l="82500"/>
          <a:stretch>
            <a:fillRect/>
          </a:stretch>
        </p:blipFill>
        <p:spPr bwMode="auto">
          <a:xfrm>
            <a:off x="-4653" y="55942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12"/>
          <p:cNvSpPr>
            <a:spLocks noChangeArrowheads="1"/>
          </p:cNvSpPr>
          <p:nvPr/>
        </p:nvSpPr>
        <p:spPr bwMode="auto">
          <a:xfrm>
            <a:off x="1763688" y="-7601"/>
            <a:ext cx="6170921" cy="92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41" tIns="45250" rIns="90441" bIns="45250">
            <a:spAutoFit/>
          </a:bodyPr>
          <a:lstStyle/>
          <a:p>
            <a:pPr algn="ctr"/>
            <a:r>
              <a:rPr 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муниципального образования «Ржевский район» </a:t>
            </a:r>
          </a:p>
          <a:p>
            <a:pPr algn="ctr"/>
            <a:endParaRPr lang="ru-RU" b="1" dirty="0">
              <a:solidFill>
                <a:srgbClr val="F9F9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970717"/>
              </p:ext>
            </p:extLst>
          </p:nvPr>
        </p:nvGraphicFramePr>
        <p:xfrm>
          <a:off x="179513" y="1337288"/>
          <a:ext cx="8842237" cy="5106363"/>
        </p:xfrm>
        <a:graphic>
          <a:graphicData uri="http://schemas.openxmlformats.org/drawingml/2006/table">
            <a:tbl>
              <a:tblPr/>
              <a:tblGrid>
                <a:gridCol w="3024335"/>
                <a:gridCol w="1584176"/>
                <a:gridCol w="1296144"/>
                <a:gridCol w="1711142"/>
                <a:gridCol w="1226440"/>
              </a:tblGrid>
              <a:tr h="1014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Первоначальный план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(проект)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  <a:b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(проект)</a:t>
                      </a:r>
                    </a:p>
                    <a:p>
                      <a:pPr algn="ctr" rtl="0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(проект)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210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</a:t>
                      </a:r>
                    </a:p>
                  </a:txBody>
                  <a:tcPr marL="8291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236 233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</a:t>
                      </a:r>
                      <a:r>
                        <a:rPr lang="ru-RU" sz="1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935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281 373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280 032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5073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 (ННД)</a:t>
                      </a:r>
                    </a:p>
                  </a:txBody>
                  <a:tcPr marL="8291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124 876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147 347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139 998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138 101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73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поступления, в т.ч.</a:t>
                      </a:r>
                    </a:p>
                  </a:txBody>
                  <a:tcPr marL="8291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111 357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</a:t>
                      </a:r>
                      <a:r>
                        <a:rPr lang="ru-RU" sz="17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588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141 375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141 931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36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средства </a:t>
                      </a:r>
                    </a:p>
                  </a:txBody>
                  <a:tcPr marL="41455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92 408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136 224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141 375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141 931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46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МТБ</a:t>
                      </a:r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от сельских поселений в соответствии с передаваемыми полномочиями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55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18 949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14 364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3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8291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266 340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310 435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277 873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276 532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536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 счет собственных средств </a:t>
                      </a:r>
                    </a:p>
                  </a:txBody>
                  <a:tcPr marL="24873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173 932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174 211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136 498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134 601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36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 счет целевых средств</a:t>
                      </a:r>
                    </a:p>
                  </a:txBody>
                  <a:tcPr marL="24873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92 408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136 224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141 375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141 931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3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Дефицит/профицит(-/+)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91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-30 107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-12 500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3 500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3 500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536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1658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-24,1%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-8,5%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2,5%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2,5%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12360" y="1039013"/>
            <a:ext cx="1209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6456" y="6381750"/>
            <a:ext cx="40540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" y="12424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5326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Прямоугольник 12"/>
          <p:cNvSpPr>
            <a:spLocks noChangeArrowheads="1"/>
          </p:cNvSpPr>
          <p:nvPr/>
        </p:nvSpPr>
        <p:spPr bwMode="auto">
          <a:xfrm>
            <a:off x="638969" y="3284984"/>
            <a:ext cx="8212137" cy="52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9" tIns="45615" rIns="91209" bIns="45615">
            <a:spAutoFit/>
          </a:bodyPr>
          <a:lstStyle/>
          <a:p>
            <a:pPr algn="ctr"/>
            <a:r>
              <a:rPr lang="ru-RU" altLang="ru-RU" sz="28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Ржевского района</a:t>
            </a:r>
            <a:endParaRPr lang="ru-RU" altLang="ru-RU" sz="28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z="1400" smtClean="0">
                <a:solidFill>
                  <a:schemeClr val="tx1"/>
                </a:solidFill>
              </a:rPr>
              <a:t>11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98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1449" y="6381328"/>
            <a:ext cx="1828800" cy="28803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15" descr="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653" cy="9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"/>
            <a:ext cx="1152128" cy="96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2"/>
          <p:cNvSpPr>
            <a:spLocks noChangeArrowheads="1"/>
          </p:cNvSpPr>
          <p:nvPr/>
        </p:nvSpPr>
        <p:spPr bwMode="auto">
          <a:xfrm>
            <a:off x="1907704" y="116633"/>
            <a:ext cx="6026905" cy="92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41" tIns="45250" rIns="90441" bIns="45250">
            <a:spAutoFit/>
          </a:bodyPr>
          <a:lstStyle/>
          <a:p>
            <a:pPr algn="ctr"/>
            <a:r>
              <a:rPr 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образования «Ржевский район» </a:t>
            </a:r>
          </a:p>
          <a:p>
            <a:pPr algn="ctr"/>
            <a:endParaRPr lang="ru-RU" b="1" dirty="0">
              <a:solidFill>
                <a:srgbClr val="F9F9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26600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образования «Ржевский район»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3305" y="110871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Доходы бюджета образуются за счет налоговых и неналоговых доходов, а также за счет безвозмездных поступлений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35554" y="2060848"/>
            <a:ext cx="3798184" cy="1245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ДОХОДЫ БЮДЖЕТА 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116472" y="3356991"/>
            <a:ext cx="637188" cy="120012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гнутая вверх стрелка 16"/>
          <p:cNvSpPr/>
          <p:nvPr/>
        </p:nvSpPr>
        <p:spPr>
          <a:xfrm rot="2635157">
            <a:off x="6595047" y="2098219"/>
            <a:ext cx="1458643" cy="1341573"/>
          </a:xfrm>
          <a:prstGeom prst="curvedDownArrow">
            <a:avLst>
              <a:gd name="adj1" fmla="val 25000"/>
              <a:gd name="adj2" fmla="val 45122"/>
              <a:gd name="adj3" fmla="val 2854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19353791" flipH="1">
            <a:off x="533200" y="2178913"/>
            <a:ext cx="1772459" cy="1356953"/>
          </a:xfrm>
          <a:prstGeom prst="curvedDownArrow">
            <a:avLst>
              <a:gd name="adj1" fmla="val 25000"/>
              <a:gd name="adj2" fmla="val 50000"/>
              <a:gd name="adj3" fmla="val 3402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552" y="3717032"/>
            <a:ext cx="2304256" cy="15247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Налоговые доходы- поступления в бюджет от уплаты налогов, установленных Налоговым кодексом РФ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33738" y="3717032"/>
            <a:ext cx="2198701" cy="15247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Неналоговые доходы – поступления от уплаты платежей, установленных законодательством Российской Федерации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75856" y="4581128"/>
            <a:ext cx="2448272" cy="1584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Безвозмездные поступления- поступления финансовой помощи из бюджетов других уровней, от  юридических и физических лиц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3DCBE-FDA3-4A50-90C0-A4BF3A1234BC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15" descr="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54" y="-99392"/>
            <a:ext cx="917257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3" y="-49816"/>
            <a:ext cx="1152128" cy="96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7704" y="3469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МО «Ржевский район» на 2020 год и на плановый период 2021 и 2022 годов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179512" y="1111274"/>
            <a:ext cx="5004556" cy="720080"/>
          </a:xfrm>
          <a:prstGeom prst="flowChartMulti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Общая сумма доходов на 2020 год составляет </a:t>
            </a:r>
            <a:r>
              <a:rPr lang="ru-RU" sz="1400" b="1" i="1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297 935 тыс. руб.</a:t>
            </a:r>
            <a:endParaRPr lang="ru-RU" sz="1400" b="1" i="1" u="sng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36096" y="1052736"/>
            <a:ext cx="3600400" cy="216024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356386"/>
              </p:ext>
            </p:extLst>
          </p:nvPr>
        </p:nvGraphicFramePr>
        <p:xfrm>
          <a:off x="5544108" y="1381944"/>
          <a:ext cx="3096344" cy="183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5652120" y="3789040"/>
            <a:ext cx="3183184" cy="2232248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38242"/>
              </p:ext>
            </p:extLst>
          </p:nvPr>
        </p:nvGraphicFramePr>
        <p:xfrm>
          <a:off x="5508104" y="4293096"/>
          <a:ext cx="3210061" cy="165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89756" y="2137979"/>
            <a:ext cx="5184068" cy="352839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157864"/>
              </p:ext>
            </p:extLst>
          </p:nvPr>
        </p:nvGraphicFramePr>
        <p:xfrm>
          <a:off x="5162817" y="3786373"/>
          <a:ext cx="3651236" cy="2720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47343"/>
              </p:ext>
            </p:extLst>
          </p:nvPr>
        </p:nvGraphicFramePr>
        <p:xfrm>
          <a:off x="611560" y="4470487"/>
          <a:ext cx="1152127" cy="28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066800"/>
              </p:ext>
            </p:extLst>
          </p:nvPr>
        </p:nvGraphicFramePr>
        <p:xfrm>
          <a:off x="539552" y="2348880"/>
          <a:ext cx="3384376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800471"/>
              </p:ext>
            </p:extLst>
          </p:nvPr>
        </p:nvGraphicFramePr>
        <p:xfrm>
          <a:off x="533484" y="1831354"/>
          <a:ext cx="4542572" cy="4477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543734"/>
              </p:ext>
            </p:extLst>
          </p:nvPr>
        </p:nvGraphicFramePr>
        <p:xfrm>
          <a:off x="5652119" y="1196752"/>
          <a:ext cx="748605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943414"/>
              </p:ext>
            </p:extLst>
          </p:nvPr>
        </p:nvGraphicFramePr>
        <p:xfrm>
          <a:off x="5436096" y="1268760"/>
          <a:ext cx="36004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106987"/>
              </p:ext>
            </p:extLst>
          </p:nvPr>
        </p:nvGraphicFramePr>
        <p:xfrm>
          <a:off x="5846228" y="1193304"/>
          <a:ext cx="2794967" cy="187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119767"/>
              </p:ext>
            </p:extLst>
          </p:nvPr>
        </p:nvGraphicFramePr>
        <p:xfrm>
          <a:off x="5724128" y="4149080"/>
          <a:ext cx="576064" cy="165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142402"/>
              </p:ext>
            </p:extLst>
          </p:nvPr>
        </p:nvGraphicFramePr>
        <p:xfrm>
          <a:off x="5827320" y="3789040"/>
          <a:ext cx="2620876" cy="214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876258"/>
              </p:ext>
            </p:extLst>
          </p:nvPr>
        </p:nvGraphicFramePr>
        <p:xfrm>
          <a:off x="147693" y="2132856"/>
          <a:ext cx="4780669" cy="412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  <p:extLst>
      <p:ext uri="{BB962C8B-B14F-4D97-AF65-F5344CB8AC3E}">
        <p14:creationId xmlns:p14="http://schemas.microsoft.com/office/powerpoint/2010/main" val="21965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240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241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12"/>
          <p:cNvSpPr>
            <a:spLocks noChangeArrowheads="1"/>
          </p:cNvSpPr>
          <p:nvPr/>
        </p:nvSpPr>
        <p:spPr bwMode="auto">
          <a:xfrm>
            <a:off x="931863" y="-15875"/>
            <a:ext cx="8212137" cy="645745"/>
          </a:xfrm>
          <a:prstGeom prst="rect">
            <a:avLst/>
          </a:prstGeom>
          <a:noFill/>
          <a:ln>
            <a:noFill/>
          </a:ln>
          <a:extLst/>
        </p:spPr>
        <p:txBody>
          <a:bodyPr lIns="90802" tIns="45430" rIns="90802" bIns="454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064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</a:t>
            </a:r>
            <a:r>
              <a:rPr lang="ru-RU" alt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</a:p>
          <a:p>
            <a:pPr algn="ctr" defTabSz="9064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муниципального образования «Ржевский район»  на 2020 год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244" name="Text Box 15"/>
          <p:cNvSpPr txBox="1">
            <a:spLocks noChangeArrowheads="1"/>
          </p:cNvSpPr>
          <p:nvPr/>
        </p:nvSpPr>
        <p:spPr bwMode="auto">
          <a:xfrm>
            <a:off x="539552" y="5377010"/>
            <a:ext cx="7992888" cy="830411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78,9%  от  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налоговых и неналоговых доходов</a:t>
            </a: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alt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«Ржевский район» 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приходятся </a:t>
            </a:r>
            <a:r>
              <a:rPr lang="ru-RU" alt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налог на доходы физических лиц</a:t>
            </a:r>
            <a:endParaRPr lang="ru-RU" altLang="ru-RU" sz="16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881636" y="4820027"/>
            <a:ext cx="576064" cy="539348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483789"/>
              </p:ext>
            </p:extLst>
          </p:nvPr>
        </p:nvGraphicFramePr>
        <p:xfrm>
          <a:off x="539552" y="610795"/>
          <a:ext cx="7194381" cy="463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6456" y="6381750"/>
            <a:ext cx="40540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-27781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505708"/>
              </p:ext>
            </p:extLst>
          </p:nvPr>
        </p:nvGraphicFramePr>
        <p:xfrm>
          <a:off x="454112" y="1256978"/>
          <a:ext cx="7950720" cy="3551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149080"/>
              </p:ext>
            </p:extLst>
          </p:nvPr>
        </p:nvGraphicFramePr>
        <p:xfrm>
          <a:off x="395287" y="1340767"/>
          <a:ext cx="8354863" cy="347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825973"/>
              </p:ext>
            </p:extLst>
          </p:nvPr>
        </p:nvGraphicFramePr>
        <p:xfrm>
          <a:off x="497260" y="1268760"/>
          <a:ext cx="7920880" cy="367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5700948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332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333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6456" y="6381750"/>
            <a:ext cx="40540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6" y="-4763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0200" y="34693"/>
            <a:ext cx="686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Налог на доходы физических лиц бюджета МО «Ржевский район»  за 2017-2020 годы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436956"/>
              </p:ext>
            </p:extLst>
          </p:nvPr>
        </p:nvGraphicFramePr>
        <p:xfrm>
          <a:off x="1079612" y="909637"/>
          <a:ext cx="698477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946616"/>
              </p:ext>
            </p:extLst>
          </p:nvPr>
        </p:nvGraphicFramePr>
        <p:xfrm>
          <a:off x="525828" y="1196752"/>
          <a:ext cx="82226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339752" y="3972204"/>
            <a:ext cx="4968552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931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2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3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5" name="Rectangle 12"/>
          <p:cNvSpPr>
            <a:spLocks noChangeArrowheads="1"/>
          </p:cNvSpPr>
          <p:nvPr/>
        </p:nvSpPr>
        <p:spPr bwMode="auto">
          <a:xfrm>
            <a:off x="465256" y="2492896"/>
            <a:ext cx="820891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39775" indent="-2841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39825" indent="-2270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5438" indent="-2270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1050" indent="-2270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08250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5450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2650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79850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>
                <a:srgbClr val="0000FF"/>
              </a:buClr>
              <a:buSzPct val="65000"/>
              <a:buFontTx/>
              <a:buNone/>
            </a:pPr>
            <a:r>
              <a:rPr lang="ru-RU" altLang="ru-RU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altLang="ru-RU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МО «Ржевский  район» Тверской области </a:t>
            </a:r>
          </a:p>
          <a:p>
            <a:pPr algn="ctr" defTabSz="914400" eaLnBrk="1" hangingPunct="1">
              <a:spcBef>
                <a:spcPct val="0"/>
              </a:spcBef>
              <a:buClr>
                <a:srgbClr val="0000FF"/>
              </a:buClr>
              <a:buSzPct val="65000"/>
              <a:buFontTx/>
              <a:buNone/>
            </a:pPr>
            <a:r>
              <a:rPr lang="ru-RU" altLang="ru-RU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и плановый период 2021 и 2022 годы</a:t>
            </a:r>
            <a:endParaRPr lang="ru-RU" altLang="ru-RU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z="1400" smtClean="0">
                <a:solidFill>
                  <a:schemeClr val="tx1"/>
                </a:solidFill>
              </a:rPr>
              <a:t>16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73634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prstClr val="black"/>
                </a:solidFill>
              </a:rPr>
              <a:t>17</a:t>
            </a:r>
            <a:endParaRPr lang="ru-RU" sz="1400" dirty="0" smtClean="0">
              <a:solidFill>
                <a:prstClr val="black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6234113" y="1243013"/>
            <a:ext cx="2909887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b="1" i="1" dirty="0" smtClean="0">
                <a:solidFill>
                  <a:srgbClr val="F0A22E">
                    <a:lumMod val="50000"/>
                  </a:srgbClr>
                </a:solidFill>
                <a:latin typeface="Franklin Gothic Medium"/>
                <a:ea typeface="Batang" pitchFamily="18" charset="-127"/>
              </a:rPr>
              <a:t>Всего расходов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b="1" i="1" u="sng" dirty="0" smtClean="0">
                <a:solidFill>
                  <a:srgbClr val="F0A22E">
                    <a:lumMod val="50000"/>
                  </a:srgbClr>
                </a:solidFill>
                <a:latin typeface="Franklin Gothic Medium"/>
                <a:ea typeface="Batang" pitchFamily="18" charset="-127"/>
              </a:rPr>
              <a:t>310434,3  тыс. руб</a:t>
            </a:r>
            <a:r>
              <a:rPr lang="ru-RU" sz="1600" b="1" u="sng" dirty="0" smtClean="0">
                <a:solidFill>
                  <a:srgbClr val="F0A22E">
                    <a:lumMod val="50000"/>
                  </a:srgbClr>
                </a:solidFill>
                <a:latin typeface="Franklin Gothic Medium"/>
                <a:ea typeface="Batang" pitchFamily="18" charset="-127"/>
              </a:rPr>
              <a:t>.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00" y="400050"/>
            <a:ext cx="544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7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Прямоугольник 12"/>
          <p:cNvSpPr>
            <a:spLocks noChangeArrowheads="1"/>
          </p:cNvSpPr>
          <p:nvPr/>
        </p:nvSpPr>
        <p:spPr bwMode="auto">
          <a:xfrm>
            <a:off x="1204913" y="-25400"/>
            <a:ext cx="7439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 «Ржевский район»</a:t>
            </a:r>
          </a:p>
        </p:txBody>
      </p:sp>
      <p:pic>
        <p:nvPicPr>
          <p:cNvPr id="18440" name="Picture 1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07986"/>
              </p:ext>
            </p:extLst>
          </p:nvPr>
        </p:nvGraphicFramePr>
        <p:xfrm>
          <a:off x="379413" y="3395663"/>
          <a:ext cx="8348662" cy="3109912"/>
        </p:xfrm>
        <a:graphic>
          <a:graphicData uri="http://schemas.openxmlformats.org/drawingml/2006/table">
            <a:tbl>
              <a:tblPr/>
              <a:tblGrid>
                <a:gridCol w="3268883"/>
                <a:gridCol w="1358375"/>
                <a:gridCol w="1220764"/>
                <a:gridCol w="1244938"/>
                <a:gridCol w="1255702"/>
              </a:tblGrid>
              <a:tr h="73174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Первоначальный бюджет 2019 год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(тыс. 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2020 год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(тыс. руб.)</a:t>
                      </a:r>
                    </a:p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2021 год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(тыс. руб.)</a:t>
                      </a:r>
                    </a:p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2022 год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(тыс. руб.)</a:t>
                      </a:r>
                    </a:p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6587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реализацию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муниципальных программ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92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264517,2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308136,4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272912,6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269802,3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01229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Расходы не включенные в муниципальные программы </a:t>
                      </a:r>
                    </a:p>
                    <a:p>
                      <a:pPr algn="l" rtl="0" fontAlgn="ctr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  <a:p>
                      <a:pPr marL="171450" indent="-171450" algn="l" rtl="0" fontAlgn="ctr">
                        <a:buFontTx/>
                        <a:buChar char="-"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резервный фонд</a:t>
                      </a:r>
                    </a:p>
                    <a:p>
                      <a:pPr marL="0" indent="0" algn="l" rtl="0" fontAlgn="ctr">
                        <a:buFontTx/>
                        <a:buNone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   расходы на обеспечение собрание депутатов</a:t>
                      </a:r>
                    </a:p>
                    <a:p>
                      <a:pPr marL="171450" indent="-171450" algn="l" rtl="0" fontAlgn="ctr">
                        <a:buFontTx/>
                        <a:buChar char="-"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расходы на обеспечение КСП</a:t>
                      </a:r>
                    </a:p>
                    <a:p>
                      <a:pPr marL="171450" indent="-171450" algn="l" rtl="0" fontAlgn="ctr">
                        <a:buFontTx/>
                        <a:buChar char="-"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средства на реализацию мероприятий по обращениям, поступающим к депутатам Собрания депутатов</a:t>
                      </a:r>
                    </a:p>
                    <a:p>
                      <a:pPr marL="171450" indent="-171450" algn="l" rtl="0" fontAlgn="ctr">
                        <a:buFontTx/>
                        <a:buChar char="-"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Проведение выборов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292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1822,5</a:t>
                      </a: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926,7</a:t>
                      </a: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655,8</a:t>
                      </a: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</a:t>
                      </a:r>
                    </a:p>
                    <a:p>
                      <a:pPr algn="ctr" rtl="0" fontAlgn="ctr"/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2297,9</a:t>
                      </a:r>
                    </a:p>
                    <a:p>
                      <a:pPr algn="ctr" rtl="0" fontAlgn="ctr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845,3</a:t>
                      </a: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702,6</a:t>
                      </a: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</a:t>
                      </a: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1547,9</a:t>
                      </a: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845,3</a:t>
                      </a: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702,6</a:t>
                      </a: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1547,9</a:t>
                      </a: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845,3</a:t>
                      </a: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702,6</a:t>
                      </a:r>
                    </a:p>
                    <a:p>
                      <a:pPr algn="ctr" rtl="0" fontAlgn="ctr"/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8467" name="TextBox 2"/>
          <p:cNvSpPr txBox="1">
            <a:spLocks noChangeArrowheads="1"/>
          </p:cNvSpPr>
          <p:nvPr/>
        </p:nvSpPr>
        <p:spPr bwMode="auto">
          <a:xfrm>
            <a:off x="7510463" y="3117850"/>
            <a:ext cx="10953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</a:rPr>
              <a:t>В том числе:</a:t>
            </a:r>
          </a:p>
        </p:txBody>
      </p:sp>
      <p:graphicFrame>
        <p:nvGraphicFramePr>
          <p:cNvPr id="2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184462"/>
              </p:ext>
            </p:extLst>
          </p:nvPr>
        </p:nvGraphicFramePr>
        <p:xfrm>
          <a:off x="887413" y="914400"/>
          <a:ext cx="5524500" cy="2744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34234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262938" y="6453336"/>
            <a:ext cx="7620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prstClr val="black"/>
                </a:solidFill>
              </a:rPr>
              <a:t>12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00" y="400050"/>
            <a:ext cx="544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3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Прямоугольник 12"/>
          <p:cNvSpPr>
            <a:spLocks noChangeArrowheads="1"/>
          </p:cNvSpPr>
          <p:nvPr/>
        </p:nvSpPr>
        <p:spPr bwMode="auto">
          <a:xfrm>
            <a:off x="1204913" y="-25400"/>
            <a:ext cx="7439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районного бюджета на 2020 год и на плановый период 2021 и 2022 годов</a:t>
            </a:r>
            <a:endParaRPr lang="ru-RU" sz="2000" b="1" dirty="0">
              <a:solidFill>
                <a:srgbClr val="F9F9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534614"/>
              </p:ext>
            </p:extLst>
          </p:nvPr>
        </p:nvGraphicFramePr>
        <p:xfrm>
          <a:off x="53751" y="682486"/>
          <a:ext cx="9036498" cy="618971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915817"/>
                <a:gridCol w="825763"/>
                <a:gridCol w="956027"/>
                <a:gridCol w="956027"/>
                <a:gridCol w="956027"/>
                <a:gridCol w="1250189"/>
                <a:gridCol w="1176648"/>
              </a:tblGrid>
              <a:tr h="4127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</a:tr>
              <a:tr h="736923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Arial" pitchFamily="34" charset="0"/>
                          <a:cs typeface="Arial" pitchFamily="34" charset="0"/>
                        </a:rPr>
                        <a:t>Первон. бюджет</a:t>
                      </a:r>
                      <a:endParaRPr lang="ru-RU" sz="12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Arial" pitchFamily="34" charset="0"/>
                          <a:cs typeface="Arial" pitchFamily="34" charset="0"/>
                        </a:rPr>
                        <a:t>% к общему объёму</a:t>
                      </a:r>
                      <a:endParaRPr lang="ru-RU" sz="12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Arial" pitchFamily="34" charset="0"/>
                          <a:cs typeface="Arial" pitchFamily="34" charset="0"/>
                        </a:rPr>
                        <a:t>Проект</a:t>
                      </a:r>
                      <a:endParaRPr lang="ru-RU" sz="12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latin typeface="Arial" pitchFamily="34" charset="0"/>
                          <a:cs typeface="Arial" pitchFamily="34" charset="0"/>
                        </a:rPr>
                        <a:t>% к общему объёму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Arial" pitchFamily="34" charset="0"/>
                          <a:cs typeface="Arial" pitchFamily="34" charset="0"/>
                        </a:rPr>
                        <a:t>Проект</a:t>
                      </a:r>
                      <a:endParaRPr lang="ru-RU" sz="12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Arial" pitchFamily="34" charset="0"/>
                          <a:cs typeface="Arial" pitchFamily="34" charset="0"/>
                        </a:rPr>
                        <a:t>Проект</a:t>
                      </a:r>
                      <a:endParaRPr lang="ru-RU" sz="12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993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Расходы бюджета – всего, из них: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266339,7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310434,3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274460,5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269802,3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803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Расходы на реализацию муниципальных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программ, всего: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264517,2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99,3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308136,4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99,3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272912,6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268254,4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7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МП «Развитие муниципальной системы образования Ржевского района Тверской области на 2018-2023 годы»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141837,2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53,3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146094,9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47,1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141079,2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138307,9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7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МП «Культура муниципального образования «Ржевский район» Тверской области на 2018-2023 годы»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21413,5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8,1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30987,6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28431,2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26951,8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7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МП «Развитие физической культуры и спорта в муниципальном образовании «Ржевский район» Тверской области на 2018-2023 годы»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310,0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301,7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7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МП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«Социальная поддержка и защита населения муниципального образования «Ржевский район» Тверской области на 2018-2023 годы»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8254,0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3,1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4197,6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2013,2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2013,2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7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МП «Развитие жилищно-коммунального хозяйства и благоустройства территории муниципального образования «Ржевский район» Тверской области на 2018-2023 годы»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18813,8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7,1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16373,1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5,3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109,0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688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262938" y="6453336"/>
            <a:ext cx="7620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prstClr val="black"/>
                </a:solidFill>
              </a:rPr>
              <a:t>12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00" y="400050"/>
            <a:ext cx="544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3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Прямоугольник 12"/>
          <p:cNvSpPr>
            <a:spLocks noChangeArrowheads="1"/>
          </p:cNvSpPr>
          <p:nvPr/>
        </p:nvSpPr>
        <p:spPr bwMode="auto">
          <a:xfrm>
            <a:off x="1204913" y="-25400"/>
            <a:ext cx="7439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районного бюджета на 2020 год и на плановый период 2021 и 2022 годов</a:t>
            </a:r>
            <a:endParaRPr lang="ru-RU" sz="2000" b="1" dirty="0">
              <a:solidFill>
                <a:srgbClr val="F9F9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3558"/>
              </p:ext>
            </p:extLst>
          </p:nvPr>
        </p:nvGraphicFramePr>
        <p:xfrm>
          <a:off x="46299" y="727670"/>
          <a:ext cx="9036498" cy="609518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272524"/>
                <a:gridCol w="792088"/>
                <a:gridCol w="864096"/>
                <a:gridCol w="936104"/>
                <a:gridCol w="864096"/>
                <a:gridCol w="1130942"/>
                <a:gridCol w="1176648"/>
              </a:tblGrid>
              <a:tr h="4127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</a:tr>
              <a:tr h="573226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Первон. бюджет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% к общему объёму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Проект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% к общему объёму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Проект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Проект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5322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МП «Развитие транспортного комплекса и дорожного хозяйства МО «Ржевский район» Тверской области на 2018-2023 гг.»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20962,4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7,9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50355,1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16,2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58535,6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59091,8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МП «Экономическое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развитие и инновационная экономика муниципального образования «Ржевский район» Тверской области на 2018-2023 годы»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4893,6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14856,6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1549,4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7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МП «Управление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муниципальными финансами муниципального образования «Ржевский район» Тверской области на 2018-2023 годы»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24603,0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90,2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20448,2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19856,0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20550,7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7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МП «Муниципальное управление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и гражданское общество муниципального образования «Ржевский район» Тверской области на 2018-2023 годы»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19759,5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7,4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21278,6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18936,0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18936,0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7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МП «Управление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имуществом и земельными ресурсами муниципального образования «Ржевский район» Тверской области на 2018-2023 годы»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3570,2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3243,0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2403,0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2403,0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659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МП «Развитие туризма муниципального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образования «Ржевский район» Тверской области на 2018-2023 годы»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76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Расходы на непрограммную деятельность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1822,5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2297,9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1547,9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1547,9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694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Rectangle 12"/>
          <p:cNvSpPr>
            <a:spLocks noChangeArrowheads="1"/>
          </p:cNvSpPr>
          <p:nvPr/>
        </p:nvSpPr>
        <p:spPr bwMode="auto">
          <a:xfrm>
            <a:off x="1043608" y="118378"/>
            <a:ext cx="7920880" cy="39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65000"/>
            </a:pPr>
            <a:r>
              <a:rPr lang="ru-RU" sz="2000" b="1" cap="small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это - …</a:t>
            </a:r>
            <a:endParaRPr lang="ru-RU" sz="2000" b="1" cap="small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425" y="1340768"/>
            <a:ext cx="85400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– это документ составляющийся на регулярной основе, который содержит основные положения проекта решения районного бюджета и отчета о его исполнении в доступной и понятной форме.</a:t>
            </a: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Ржевского района позволит Вам ознакомиться с основными положениями бюджета МО «Ржевский район» Тверской области на 2020 год и плановый период 2021 и 2022 годы</a:t>
            </a: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E5BC-A90F-4A74-B41E-C79CFA42A0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782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C8E165-206A-46D4-90BE-6E5D63D8A8BF}" type="slidenum">
              <a:rPr lang="ru-RU" sz="1400" smtClean="0">
                <a:solidFill>
                  <a:prstClr val="black"/>
                </a:solidFill>
              </a:rPr>
              <a:pPr eaLnBrk="1" hangingPunct="1"/>
              <a:t>20</a:t>
            </a:fld>
            <a:endParaRPr lang="ru-RU" sz="1400" smtClean="0">
              <a:solidFill>
                <a:prstClr val="black"/>
              </a:solidFill>
            </a:endParaRPr>
          </a:p>
        </p:txBody>
      </p:sp>
      <p:pic>
        <p:nvPicPr>
          <p:cNvPr id="21507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Прямоугольник 12"/>
          <p:cNvSpPr>
            <a:spLocks noChangeArrowheads="1"/>
          </p:cNvSpPr>
          <p:nvPr/>
        </p:nvSpPr>
        <p:spPr bwMode="auto">
          <a:xfrm>
            <a:off x="1223963" y="0"/>
            <a:ext cx="7583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Структура расходов районного бюджета в 2020 году</a:t>
            </a:r>
          </a:p>
        </p:txBody>
      </p:sp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800600" y="18859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5361" y="1019978"/>
            <a:ext cx="3843681" cy="307777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54000" h="15875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Образование –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147696,9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руб.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(47,6%)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0267" y="1416782"/>
            <a:ext cx="4961744" cy="307777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54000" h="15875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Культура, кинематография –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33807,2 тыс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руб.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(10,9%)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8374" y="1741389"/>
            <a:ext cx="4335995" cy="307777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54000" h="15875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Социальная политика –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7367,8 тыс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руб.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(2,4%)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5594" y="2092034"/>
            <a:ext cx="4888775" cy="307777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54000" h="15875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Физическая культура и спорт –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301,7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руб. (0,1%)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8385" y="2620416"/>
            <a:ext cx="5471883" cy="307777"/>
          </a:xfrm>
          <a:prstGeom prst="rect">
            <a:avLst/>
          </a:prstGeom>
          <a:solidFill>
            <a:srgbClr val="FF505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Общегосударственные вопросы –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32454,5 тыс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руб.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(10,5%)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0699" y="2982099"/>
            <a:ext cx="2854500" cy="307777"/>
          </a:xfrm>
          <a:prstGeom prst="rect">
            <a:avLst/>
          </a:prstGeom>
          <a:solidFill>
            <a:srgbClr val="00B050"/>
          </a:solidFill>
          <a:ln w="5715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ЖКХ –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23345,1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руб.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(7,5%)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4749" y="3390221"/>
            <a:ext cx="4861524" cy="307777"/>
          </a:xfrm>
          <a:prstGeom prst="rect">
            <a:avLst/>
          </a:prstGeom>
          <a:solidFill>
            <a:srgbClr val="00B0F0"/>
          </a:soli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Национальная экономика –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50555,1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руб.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(16,3%)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5435" y="3842367"/>
            <a:ext cx="5031314" cy="307777"/>
          </a:xfrm>
          <a:prstGeom prst="rect">
            <a:avLst/>
          </a:prstGeom>
          <a:solidFill>
            <a:srgbClr val="FF6699"/>
          </a:solidFill>
          <a:ln w="57150">
            <a:solidFill>
              <a:srgbClr val="CC0099"/>
            </a:solidFill>
          </a:ln>
          <a:scene3d>
            <a:camera prst="orthographicFront"/>
            <a:lightRig rig="threePt" dir="t"/>
          </a:scene3d>
          <a:sp3d>
            <a:bevelT w="254000" h="15875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Межбюджетные трансферты –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11906,3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руб.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(3,8%)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5361" y="4263940"/>
            <a:ext cx="4944367" cy="307777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Национальная безопасность –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2154,2 тыс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руб. (0,7%)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12327" y="4677715"/>
            <a:ext cx="5226367" cy="307777"/>
          </a:xfrm>
          <a:prstGeom prst="rect">
            <a:avLst/>
          </a:prstGeom>
          <a:solidFill>
            <a:srgbClr val="CCFFFF"/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Средства массовой информации –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838,5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руб. (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0,3%)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43" name="TextBox 16"/>
          <p:cNvSpPr txBox="1">
            <a:spLocks noChangeArrowheads="1"/>
          </p:cNvSpPr>
          <p:nvPr/>
        </p:nvSpPr>
        <p:spPr bwMode="auto">
          <a:xfrm>
            <a:off x="7841840" y="1019978"/>
            <a:ext cx="130216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7030A0"/>
                </a:solidFill>
              </a:rPr>
              <a:t>Расходы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7030A0"/>
                </a:solidFill>
              </a:rPr>
              <a:t>социальной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7030A0"/>
                </a:solidFill>
              </a:rPr>
              <a:t>направленности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7030A0"/>
                </a:solidFill>
              </a:rPr>
              <a:t>189173,6 тыс. руб.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7030A0"/>
                </a:solidFill>
              </a:rPr>
              <a:t>60,9%</a:t>
            </a:r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5952670" y="2865453"/>
            <a:ext cx="395513" cy="5484106"/>
          </a:xfrm>
          <a:prstGeom prst="leftBrace">
            <a:avLst>
              <a:gd name="adj1" fmla="val 8333"/>
              <a:gd name="adj2" fmla="val 50207"/>
            </a:avLst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45" name="TextBox 19"/>
          <p:cNvSpPr txBox="1">
            <a:spLocks noChangeArrowheads="1"/>
          </p:cNvSpPr>
          <p:nvPr/>
        </p:nvSpPr>
        <p:spPr bwMode="auto">
          <a:xfrm>
            <a:off x="5146604" y="5949280"/>
            <a:ext cx="2167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9900CC"/>
                </a:solidFill>
              </a:rPr>
              <a:t>Всего расходов 310434,3 тыс. руб.</a:t>
            </a:r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7611652" y="1072000"/>
            <a:ext cx="460375" cy="1309687"/>
          </a:xfrm>
          <a:prstGeom prst="righ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387951"/>
              </p:ext>
            </p:extLst>
          </p:nvPr>
        </p:nvGraphicFramePr>
        <p:xfrm>
          <a:off x="-324544" y="1173866"/>
          <a:ext cx="5033926" cy="6247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694749" y="5071145"/>
            <a:ext cx="5071709" cy="30777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Обслуживание муниципального долга – 7,0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руб.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14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22312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>
                <a:solidFill>
                  <a:prstClr val="black"/>
                </a:solidFill>
              </a:rPr>
              <a:t>2</a:t>
            </a:r>
            <a:r>
              <a:rPr lang="ru-RU" sz="1400" dirty="0" smtClean="0">
                <a:solidFill>
                  <a:prstClr val="black"/>
                </a:solidFill>
              </a:rPr>
              <a:t>1</a:t>
            </a:r>
            <a:endParaRPr lang="ru-RU" sz="1400" dirty="0" smtClean="0">
              <a:solidFill>
                <a:prstClr val="black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-79375" y="908050"/>
            <a:ext cx="93075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600" b="1" smtClean="0">
              <a:solidFill>
                <a:prstClr val="black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00" y="400050"/>
            <a:ext cx="544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3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Прямоугольник 12"/>
          <p:cNvSpPr>
            <a:spLocks noChangeArrowheads="1"/>
          </p:cNvSpPr>
          <p:nvPr/>
        </p:nvSpPr>
        <p:spPr bwMode="auto">
          <a:xfrm>
            <a:off x="1204913" y="-25400"/>
            <a:ext cx="7439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Основные показатели по отрасли «Образования»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 на 2020 год</a:t>
            </a:r>
            <a:endParaRPr lang="ru-RU" sz="2000" b="1" dirty="0">
              <a:solidFill>
                <a:srgbClr val="F9F9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66415128"/>
              </p:ext>
            </p:extLst>
          </p:nvPr>
        </p:nvGraphicFramePr>
        <p:xfrm>
          <a:off x="129587" y="914399"/>
          <a:ext cx="8895660" cy="5676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6047" y="1225302"/>
            <a:ext cx="185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– 12797,3 тыс. руб.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РБ – 12965,8 тыс. руб.</a:t>
            </a:r>
          </a:p>
        </p:txBody>
      </p:sp>
      <p:sp>
        <p:nvSpPr>
          <p:cNvPr id="2050" name="TextBox 2049"/>
          <p:cNvSpPr txBox="1"/>
          <p:nvPr/>
        </p:nvSpPr>
        <p:spPr>
          <a:xfrm>
            <a:off x="6690033" y="2099471"/>
            <a:ext cx="170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– 62556 тыс. руб.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РБ – 29113,0 тыс. руб.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35623" y="2523128"/>
            <a:ext cx="166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ОБ – 2352,2 тыс. руб.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РБ – 3000,0 тыс. руб.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75482" y="3197968"/>
            <a:ext cx="162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ОБ – 643,1 тыс. руб.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РБ – 1423,8тыс. руб.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24425" y="4928488"/>
            <a:ext cx="1711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ОБ – 977,12 тыс. руб.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РБ – 4620,3 тыс. руб.</a:t>
            </a:r>
          </a:p>
        </p:txBody>
      </p:sp>
      <p:sp>
        <p:nvSpPr>
          <p:cNvPr id="2056" name="Стрелка вправо 2055"/>
          <p:cNvSpPr/>
          <p:nvPr/>
        </p:nvSpPr>
        <p:spPr>
          <a:xfrm>
            <a:off x="6429450" y="1350501"/>
            <a:ext cx="431219" cy="211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20851958">
            <a:off x="6177347" y="2382923"/>
            <a:ext cx="512686" cy="230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6196219" y="2676053"/>
            <a:ext cx="512686" cy="230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374324">
            <a:off x="4660986" y="3232604"/>
            <a:ext cx="650881" cy="246613"/>
          </a:xfrm>
          <a:prstGeom prst="rightArrow">
            <a:avLst>
              <a:gd name="adj1" fmla="val 56602"/>
              <a:gd name="adj2" fmla="val 43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4315657" y="5043905"/>
            <a:ext cx="512686" cy="230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>
            <a:off x="6735623" y="5680313"/>
            <a:ext cx="509267" cy="272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7193269" y="5603441"/>
            <a:ext cx="1583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ОБ – 471,6 тыс. руб.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РБ – 372,8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822875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262938" y="6453336"/>
            <a:ext cx="7620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prstClr val="black"/>
                </a:solidFill>
              </a:rPr>
              <a:t>22</a:t>
            </a:r>
            <a:endParaRPr lang="ru-RU" sz="1400" dirty="0" smtClean="0">
              <a:solidFill>
                <a:prstClr val="black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-177801" y="682486"/>
            <a:ext cx="93075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600" b="1" smtClean="0">
              <a:solidFill>
                <a:prstClr val="black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00" y="400050"/>
            <a:ext cx="544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3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Прямоугольник 12"/>
          <p:cNvSpPr>
            <a:spLocks noChangeArrowheads="1"/>
          </p:cNvSpPr>
          <p:nvPr/>
        </p:nvSpPr>
        <p:spPr bwMode="auto">
          <a:xfrm>
            <a:off x="1204913" y="-25400"/>
            <a:ext cx="7439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Софинансирование расходов для участия в областных программах в 2020 году</a:t>
            </a:r>
            <a:endParaRPr lang="ru-RU" sz="2000" b="1" dirty="0">
              <a:solidFill>
                <a:srgbClr val="F9F9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57634477"/>
              </p:ext>
            </p:extLst>
          </p:nvPr>
        </p:nvGraphicFramePr>
        <p:xfrm>
          <a:off x="251520" y="1052736"/>
          <a:ext cx="85689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8003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48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49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677069" y="3284984"/>
            <a:ext cx="8353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  отношения</a:t>
            </a:r>
            <a:endParaRPr lang="ru-RU" altLang="ru-RU" sz="28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z="1400" b="1" smtClean="0">
                <a:solidFill>
                  <a:schemeClr val="tx1"/>
                </a:solidFill>
              </a:rPr>
              <a:t>23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-79375" y="908050"/>
            <a:ext cx="93075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600" b="1" smtClean="0">
              <a:solidFill>
                <a:prstClr val="black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00" y="400050"/>
            <a:ext cx="544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3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Прямоугольник 12"/>
          <p:cNvSpPr>
            <a:spLocks noChangeArrowheads="1"/>
          </p:cNvSpPr>
          <p:nvPr/>
        </p:nvSpPr>
        <p:spPr bwMode="auto">
          <a:xfrm>
            <a:off x="1204913" y="-25400"/>
            <a:ext cx="7439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из областного и федерального бюджетов в 2020 году</a:t>
            </a:r>
            <a:endParaRPr lang="ru-RU" sz="2000" b="1" dirty="0">
              <a:solidFill>
                <a:srgbClr val="F9F9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70027696"/>
              </p:ext>
            </p:extLst>
          </p:nvPr>
        </p:nvGraphicFramePr>
        <p:xfrm>
          <a:off x="134424" y="901377"/>
          <a:ext cx="8879913" cy="590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2935069" y="4226255"/>
            <a:ext cx="6141283" cy="1275350"/>
            <a:chOff x="3035682" y="4119226"/>
            <a:chExt cx="5417232" cy="620405"/>
          </a:xfrm>
          <a:effectLst/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5400000">
              <a:off x="5434095" y="1720813"/>
              <a:ext cx="620405" cy="5417232"/>
            </a:xfrm>
            <a:prstGeom prst="round2Same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3158156" y="4159340"/>
              <a:ext cx="5172283" cy="580291"/>
            </a:xfrm>
            <a:prstGeom prst="rect">
              <a:avLst/>
            </a:prstGeom>
            <a:ln w="254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Субвенция на компенсацию жилья </a:t>
              </a:r>
              <a:r>
                <a:rPr lang="ru-RU" sz="1200" kern="12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пед</a:t>
              </a:r>
              <a:r>
                <a:rPr lang="ru-RU" sz="12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 работникам – 2862,0 тыс. руб.,</a:t>
              </a:r>
              <a:endParaRPr lang="ru-RU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Субвенция на компенсацию части родительской платы – 1318,4 тыс. руб.,</a:t>
              </a:r>
              <a:endParaRPr lang="ru-RU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Субвенция на обеспечение предоставления жилья детям сиротам – 839,0 тыс. руб.,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Субвенция на обеспечение предоставления жилья детям-сиротам (ФБ) – 839,0 тыс. руб.</a:t>
              </a:r>
              <a:endParaRPr lang="ru-RU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Двойная стрелка влево/вправо 4"/>
          <p:cNvSpPr/>
          <p:nvPr/>
        </p:nvSpPr>
        <p:spPr>
          <a:xfrm>
            <a:off x="2562249" y="2492896"/>
            <a:ext cx="459435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2456381" y="1320800"/>
            <a:ext cx="459435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2506684" y="3573016"/>
            <a:ext cx="459435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2456381" y="4797152"/>
            <a:ext cx="459435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2401980" y="6073130"/>
            <a:ext cx="459435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54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Rectangle 12"/>
          <p:cNvSpPr>
            <a:spLocks noChangeArrowheads="1"/>
          </p:cNvSpPr>
          <p:nvPr/>
        </p:nvSpPr>
        <p:spPr bwMode="auto">
          <a:xfrm>
            <a:off x="1043608" y="118378"/>
            <a:ext cx="7920880" cy="39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65000"/>
            </a:pPr>
            <a:r>
              <a:rPr lang="ru-RU" sz="2000" b="1" cap="small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наполнение</a:t>
            </a:r>
            <a:endParaRPr lang="ru-RU" sz="2000" b="1" cap="small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080007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6463" fontAlgn="base">
              <a:spcBef>
                <a:spcPts val="1200"/>
              </a:spcBef>
              <a:spcAft>
                <a:spcPts val="1200"/>
              </a:spcAft>
            </a:pPr>
            <a:r>
              <a:rPr lang="ru-RU" sz="2000" b="1" cap="small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Вводная часть</a:t>
            </a:r>
          </a:p>
          <a:p>
            <a:pPr algn="ctr" defTabSz="906463" fontAlgn="base">
              <a:spcBef>
                <a:spcPts val="1200"/>
              </a:spcBef>
              <a:spcAft>
                <a:spcPts val="1200"/>
              </a:spcAft>
            </a:pPr>
            <a:r>
              <a:rPr lang="ru-RU" sz="2000" b="1" cap="small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Доходы бюджета</a:t>
            </a:r>
          </a:p>
          <a:p>
            <a:pPr algn="ctr" defTabSz="906463" fontAlgn="base">
              <a:spcBef>
                <a:spcPts val="1200"/>
              </a:spcBef>
              <a:spcAft>
                <a:spcPts val="1200"/>
              </a:spcAft>
            </a:pPr>
            <a:r>
              <a:rPr lang="ru-RU" sz="2000" b="1" cap="small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Расходы бюджета</a:t>
            </a:r>
          </a:p>
          <a:p>
            <a:pPr algn="ctr" defTabSz="906463" fontAlgn="base">
              <a:spcBef>
                <a:spcPts val="1200"/>
              </a:spcBef>
              <a:spcAft>
                <a:spcPts val="1200"/>
              </a:spcAft>
            </a:pPr>
            <a:r>
              <a:rPr lang="ru-RU" sz="2000" b="1" cap="small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Межбюджетные отношения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E5BC-A90F-4A74-B41E-C79CFA42A0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988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313225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6463" fontAlgn="base">
              <a:spcBef>
                <a:spcPts val="1200"/>
              </a:spcBef>
              <a:spcAft>
                <a:spcPts val="1200"/>
              </a:spcAft>
            </a:pPr>
            <a:r>
              <a:rPr lang="ru-RU" sz="3200" b="1" cap="small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Вводная часть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E5BC-A90F-4A74-B41E-C79CFA42A0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834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Rectangle 12"/>
          <p:cNvSpPr>
            <a:spLocks noChangeArrowheads="1"/>
          </p:cNvSpPr>
          <p:nvPr/>
        </p:nvSpPr>
        <p:spPr bwMode="auto">
          <a:xfrm>
            <a:off x="1043608" y="118378"/>
            <a:ext cx="7920880" cy="39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ts val="1200"/>
              </a:spcBef>
              <a:spcAft>
                <a:spcPts val="1200"/>
              </a:spcAft>
            </a:pPr>
            <a:r>
              <a:rPr lang="ru-RU" sz="2000" b="1" cap="small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Термины</a:t>
            </a:r>
            <a:endParaRPr lang="ru-RU" sz="2000" b="1" cap="small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056793"/>
            <a:ext cx="8712968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-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Российской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400" dirty="0" smtClean="0">
                <a:solidFill>
                  <a:prstClr val="black"/>
                </a:solidFill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  <a:p>
            <a:pPr algn="just" defTabSz="906463" fontAlgn="base">
              <a:spcBef>
                <a:spcPts val="600"/>
              </a:spcBef>
              <a:spcAft>
                <a:spcPts val="120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Бюджетный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Российской Федерации статья 6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Российской Федерации основана на принципах: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Единства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Российской Федерации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Разграничение доходов, расходов и источников финансирования дефицита бюджетов между бюджетами бюджетной системы Российской Федерации;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 Самостоятельности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4. Равенство бюджетных прав субъектов Российской Федерации, муниципальных образований;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5. Полнота отражения доходов, расходов и источников финансирования дефицитов бюджетов;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6. Сбалансированности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7. Эффективность использования бюджетных средств;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8. Общего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(совокупного) покрытия расходов бюджетов;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9. Прозрачности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(открытости);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10. Достоверности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11. Адресности и целевого характера бюджетных средств;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12. Подведомственности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бюджетов;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13. Единства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кассы.</a:t>
            </a:r>
          </a:p>
          <a:p>
            <a:pPr marL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Бюджетный кодекс Российской Федерации статья 28</a:t>
            </a:r>
          </a:p>
          <a:p>
            <a:pPr marL="180000" algn="just" defTabSz="906463" fontAlgn="base">
              <a:spcBef>
                <a:spcPts val="600"/>
              </a:spcBef>
              <a:spcAft>
                <a:spcPct val="0"/>
              </a:spcAft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E5BC-A90F-4A74-B41E-C79CFA42A0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08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Rectangle 12"/>
          <p:cNvSpPr>
            <a:spLocks noChangeArrowheads="1"/>
          </p:cNvSpPr>
          <p:nvPr/>
        </p:nvSpPr>
        <p:spPr bwMode="auto">
          <a:xfrm>
            <a:off x="1043608" y="118378"/>
            <a:ext cx="7920880" cy="43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65000"/>
            </a:pPr>
            <a:r>
              <a:rPr lang="ru-RU" sz="2200" b="1" cap="small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</a:t>
            </a:r>
            <a:endParaRPr lang="ru-RU" sz="2000" b="1" cap="small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858838"/>
            <a:ext cx="8712968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indent="180000"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000" algn="just" defTabSz="906463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  <a:p>
            <a:pPr indent="180000" algn="just" defTabSz="906463" fontAlgn="base"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000" algn="just" defTabSz="906463" fontAlgn="base"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</a:p>
          <a:p>
            <a:pPr indent="180000" algn="just" defTabSz="906463" fontAlgn="base"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над его доходами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000" algn="just" defTabSz="906463" fontAlgn="base"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</a:p>
          <a:p>
            <a:pPr indent="180000" algn="just" defTabSz="906463" fontAlgn="base"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000" algn="just" defTabSz="906463" fontAlgn="base"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indent="180000" algn="just" defTabSz="906463" fontAlgn="base"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одним бюджетом бюджетной системы Российской Федерации другому бюджету бюджетной системы Российской Федерации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осударственный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муниципальный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</a:t>
            </a:r>
          </a:p>
          <a:p>
            <a:pPr indent="180000"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Российской Федерацией, субъектом Российской Федерации или муниципальным образованием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E5BC-A90F-4A74-B41E-C79CFA42A0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216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Rectangle 12"/>
          <p:cNvSpPr>
            <a:spLocks noChangeArrowheads="1"/>
          </p:cNvSpPr>
          <p:nvPr/>
        </p:nvSpPr>
        <p:spPr bwMode="auto">
          <a:xfrm>
            <a:off x="1043608" y="118378"/>
            <a:ext cx="7920880" cy="43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65000"/>
            </a:pPr>
            <a:r>
              <a:rPr lang="ru-RU" sz="2200" b="1" cap="small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</a:t>
            </a:r>
            <a:endParaRPr lang="ru-RU" sz="2000" b="1" cap="small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056793"/>
            <a:ext cx="8712968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 «Ржевский район»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муниципальная программа) - система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взаимоувязанных по задачам, срокам осуществления и ресурсам,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обеспечивающая в рамках решения вопросов местного значения жостижение целей стратегии и (или) программы комплексного социально-экономического развития МО «Ржевский район», утвержденной в установленом порядке;</a:t>
            </a: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муниципальной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подпрограмма) - часть 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являющаяся одним из направлений реализации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обеспечивающая достижение целей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дминистратор муниципальной программы -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Ржевского района или структурное подразделение администрации,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являющийся главным распорядителем средств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местгного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несущие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реализацию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эффективность ее реализации;</a:t>
            </a: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-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координирующий деятельность других администраторов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 разработке и реализации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(или) ее подпрограмм и определенный при наличии двух и более администраторов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а также выполняющий функции администратора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 части, касающейся его полномочий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E5BC-A90F-4A74-B41E-C79CFA42A0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812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Rectangle 12"/>
          <p:cNvSpPr>
            <a:spLocks noChangeArrowheads="1"/>
          </p:cNvSpPr>
          <p:nvPr/>
        </p:nvSpPr>
        <p:spPr bwMode="auto">
          <a:xfrm>
            <a:off x="1043608" y="118378"/>
            <a:ext cx="7920880" cy="43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65000"/>
            </a:pPr>
            <a:r>
              <a:rPr lang="ru-RU" sz="2200" b="1" cap="small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</a:t>
            </a:r>
            <a:endParaRPr lang="ru-RU" sz="2000" b="1" cap="small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888990"/>
            <a:ext cx="871296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600" dirty="0"/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ожидаемое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(планируемое) состояние дел в сфере реализации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достигаемое при выполнении комплекса мероприятий, связанное с реализаций положений стратегии и (или) программы социально-экономического развития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«Ржевский район»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оцениваемое с помощью показателей;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подпрограммы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главного администратора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(или) администратора (администраторов)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обеспечивающее достижение цели или целей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во взаимосвязи с другими задачами подпрограммы;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мероприятие)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главного администратора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(или) администратора (администраторов)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для решения соответствующей задачи подпрограммы;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реализации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выраженный в количественно измеримых показателях достижения цели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программы;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выполнения подпрограммы, выраженный в количественно измеримых показателях решения задачи подпрограммы;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мероприятия подпрограммы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(административного мероприятия)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непосредственный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выполнения мероприятия подпрограммы (административного мероприятия), выраженный в количественно измеримых показателях;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достигаемое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последний год реализации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значение показателя, который формируется нарастающим итогом;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E5BC-A90F-4A74-B41E-C79CFA42A0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415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58B046-B6B7-4252-A0F3-1145A86427E8}" type="slidenum">
              <a:rPr lang="ru-RU" sz="1400" smtClean="0">
                <a:solidFill>
                  <a:prstClr val="black"/>
                </a:solidFill>
              </a:rPr>
              <a:pPr eaLnBrk="1" hangingPunct="1"/>
              <a:t>9</a:t>
            </a:fld>
            <a:endParaRPr lang="ru-RU" sz="1400" smtClean="0">
              <a:solidFill>
                <a:prstClr val="black"/>
              </a:solidFill>
            </a:endParaRPr>
          </a:p>
        </p:txBody>
      </p:sp>
      <p:pic>
        <p:nvPicPr>
          <p:cNvPr id="46083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Прямоугольник 12"/>
          <p:cNvSpPr>
            <a:spLocks noChangeArrowheads="1"/>
          </p:cNvSpPr>
          <p:nvPr/>
        </p:nvSpPr>
        <p:spPr bwMode="auto">
          <a:xfrm>
            <a:off x="1122363" y="-4763"/>
            <a:ext cx="80216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 Основные подходы к формированию расходов районного бюджета</a:t>
            </a:r>
            <a:endParaRPr lang="ru-RU" sz="1700" smtClean="0">
              <a:solidFill>
                <a:srgbClr val="F9F9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0"/>
            <a:ext cx="80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9917532"/>
              </p:ext>
            </p:extLst>
          </p:nvPr>
        </p:nvGraphicFramePr>
        <p:xfrm>
          <a:off x="97971" y="914400"/>
          <a:ext cx="8948057" cy="549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122254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2998</Words>
  <Application>Microsoft Office PowerPoint</Application>
  <PresentationFormat>Экран (4:3)</PresentationFormat>
  <Paragraphs>588</Paragraphs>
  <Slides>24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DepFin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Сажина Г.А.</dc:creator>
  <cp:lastModifiedBy>1</cp:lastModifiedBy>
  <cp:revision>83</cp:revision>
  <cp:lastPrinted>2018-12-27T11:16:30Z</cp:lastPrinted>
  <dcterms:created xsi:type="dcterms:W3CDTF">2013-11-12T06:41:49Z</dcterms:created>
  <dcterms:modified xsi:type="dcterms:W3CDTF">2019-12-31T06:02:37Z</dcterms:modified>
</cp:coreProperties>
</file>