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61" r:id="rId1"/>
    <p:sldMasterId id="2147483887" r:id="rId2"/>
    <p:sldMasterId id="2147483900" r:id="rId3"/>
    <p:sldMasterId id="2147483939" r:id="rId4"/>
    <p:sldMasterId id="2147483952" r:id="rId5"/>
  </p:sldMasterIdLst>
  <p:notesMasterIdLst>
    <p:notesMasterId r:id="rId31"/>
  </p:notesMasterIdLst>
  <p:sldIdLst>
    <p:sldId id="711" r:id="rId6"/>
    <p:sldId id="712" r:id="rId7"/>
    <p:sldId id="713" r:id="rId8"/>
    <p:sldId id="714" r:id="rId9"/>
    <p:sldId id="715" r:id="rId10"/>
    <p:sldId id="716" r:id="rId11"/>
    <p:sldId id="717" r:id="rId12"/>
    <p:sldId id="718" r:id="rId13"/>
    <p:sldId id="720" r:id="rId14"/>
    <p:sldId id="706" r:id="rId15"/>
    <p:sldId id="721" r:id="rId16"/>
    <p:sldId id="707" r:id="rId17"/>
    <p:sldId id="708" r:id="rId18"/>
    <p:sldId id="709" r:id="rId19"/>
    <p:sldId id="710" r:id="rId20"/>
    <p:sldId id="722" r:id="rId21"/>
    <p:sldId id="690" r:id="rId22"/>
    <p:sldId id="704" r:id="rId23"/>
    <p:sldId id="705" r:id="rId24"/>
    <p:sldId id="689" r:id="rId25"/>
    <p:sldId id="693" r:id="rId26"/>
    <p:sldId id="698" r:id="rId27"/>
    <p:sldId id="723" r:id="rId28"/>
    <p:sldId id="696" r:id="rId29"/>
    <p:sldId id="697" r:id="rId30"/>
  </p:sldIdLst>
  <p:sldSz cx="9144000" cy="6858000" type="screen4x3"/>
  <p:notesSz cx="6808788" cy="9940925"/>
  <p:defaultTextStyle>
    <a:defPPr>
      <a:defRPr lang="ru-RU"/>
    </a:defPPr>
    <a:lvl1pPr marL="0" algn="l" defTabSz="908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011" algn="l" defTabSz="908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8040" algn="l" defTabSz="908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2077" algn="l" defTabSz="908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6111" algn="l" defTabSz="908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0145" algn="l" defTabSz="908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4174" algn="l" defTabSz="908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8203" algn="l" defTabSz="908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2231" algn="l" defTabSz="908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CCFF"/>
    <a:srgbClr val="66CCFF"/>
    <a:srgbClr val="0099FF"/>
    <a:srgbClr val="CC3399"/>
    <a:srgbClr val="FF66FF"/>
    <a:srgbClr val="009900"/>
    <a:srgbClr val="FFFF00"/>
    <a:srgbClr val="FF99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 autoAdjust="0"/>
    <p:restoredTop sz="89065" autoAdjust="0"/>
  </p:normalViewPr>
  <p:slideViewPr>
    <p:cSldViewPr>
      <p:cViewPr varScale="1">
        <p:scale>
          <a:sx n="92" d="100"/>
          <a:sy n="92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1\Documents\&#1050;&#1085;&#1080;&#1075;&#1072;2016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ocuments\&#1050;&#1085;&#1080;&#1075;&#1072;1%20&#1076;&#1083;&#1103;%20&#1089;&#1083;&#1072;&#1081;&#1076;&#1086;&#1074;%202019-2021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722222222222222"/>
          <c:y val="9.2477034120734908E-2"/>
          <c:w val="0.54390419947506563"/>
          <c:h val="0.6667822251385243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529397509260707"/>
          <c:y val="0.20971870107144561"/>
          <c:w val="0.39067130247097903"/>
          <c:h val="0.6073296374093615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051885832896327"/>
          <c:y val="0.11219349927740262"/>
          <c:w val="0.3675841594398776"/>
          <c:h val="0.8081669791086115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9"/>
      </c:pieChart>
    </c:plotArea>
    <c:plotVisOnly val="1"/>
    <c:dispBlanksAs val="gap"/>
    <c:showDLblsOverMax val="0"/>
  </c:chart>
  <c:spPr>
    <a:gradFill rotWithShape="1">
      <a:gsLst>
        <a:gs pos="28000">
          <a:schemeClr val="accent2">
            <a:tint val="18000"/>
            <a:satMod val="120000"/>
            <a:lumMod val="88000"/>
          </a:schemeClr>
        </a:gs>
        <a:gs pos="100000">
          <a:schemeClr val="accent2">
            <a:tint val="40000"/>
            <a:satMod val="100000"/>
            <a:lumMod val="78000"/>
          </a:schemeClr>
        </a:gs>
      </a:gsLst>
      <a:lin ang="5400000" scaled="0"/>
    </a:gradFill>
    <a:ln w="9525" cap="flat" cmpd="sng" algn="ctr">
      <a:solidFill>
        <a:schemeClr val="accent2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80"/>
      <c:rotY val="130"/>
      <c:rAngAx val="0"/>
      <c:perspective val="1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2690147965147"/>
          <c:h val="0.933015334154790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316257789538534"/>
          <c:y val="0.1378363019131594"/>
          <c:w val="0.33245548474411935"/>
          <c:h val="0.717061044704467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</c:plotArea>
    <c:plotVisOnly val="1"/>
    <c:dispBlanksAs val="gap"/>
    <c:showDLblsOverMax val="0"/>
  </c:chart>
  <c:spPr>
    <a:ln w="19050"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987640262193088"/>
          <c:y val="0.13295157736054478"/>
          <c:w val="0.31721134520406824"/>
          <c:h val="0.6575850445178411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66CCFF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5.7033056933068045E-2"/>
                  <c:y val="-0.3708802022538956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Налог </a:t>
                    </a:r>
                    <a:r>
                      <a:rPr lang="ru-RU" b="1" dirty="0"/>
                      <a:t>на доходы физических лиц
</a:t>
                    </a:r>
                    <a:r>
                      <a:rPr lang="ru-RU" b="1" dirty="0" smtClean="0"/>
                      <a:t>120513 тыс. руб.</a:t>
                    </a:r>
                    <a:r>
                      <a:rPr lang="ru-RU" b="1" dirty="0"/>
                      <a:t>
78%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4.0423538798719336E-2"/>
                  <c:y val="-0.161172381665244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Акцизы на топливо
</a:t>
                    </a:r>
                    <a:r>
                      <a:rPr lang="ru-RU" b="1" dirty="0" smtClean="0"/>
                      <a:t>16813 тыс. руб. </a:t>
                    </a:r>
                    <a:r>
                      <a:rPr lang="ru-RU" b="1" dirty="0"/>
                      <a:t>
11%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7551421054226299"/>
                  <c:y val="-0.2023787340287991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Налоги </a:t>
                    </a:r>
                    <a:r>
                      <a:rPr lang="ru-RU" b="1" dirty="0"/>
                      <a:t>на совокупный доход
</a:t>
                    </a:r>
                    <a:r>
                      <a:rPr lang="ru-RU" b="1" dirty="0" smtClean="0"/>
                      <a:t>2347 тыс. руб. </a:t>
                    </a:r>
                    <a:r>
                      <a:rPr lang="ru-RU" b="1" dirty="0"/>
                      <a:t>
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="1"/>
                      <a:t>Доходы от аренды земли и имущества
</a:t>
                    </a:r>
                    <a:r>
                      <a:rPr lang="ru-RU" b="1" smtClean="0"/>
                      <a:t>6534 тыс. руб.</a:t>
                    </a:r>
                    <a:r>
                      <a:rPr lang="ru-RU" b="1"/>
                      <a:t>
4%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.22029338911838078"/>
                  <c:y val="-4.441132286819473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Плата за негативное воздействие на окружающую среду
</a:t>
                    </a:r>
                    <a:r>
                      <a:rPr lang="ru-RU" b="1" dirty="0" smtClean="0"/>
                      <a:t>801</a:t>
                    </a:r>
                    <a:r>
                      <a:rPr lang="ru-RU" b="1" baseline="0" dirty="0" smtClean="0"/>
                      <a:t> тыс. 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.1744881881811112"/>
                  <c:y val="0.1490499719964197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Доходы </a:t>
                    </a:r>
                    <a:r>
                      <a:rPr lang="ru-RU" b="1" dirty="0"/>
                      <a:t>от продажи материальных и нематериальных активов
</a:t>
                    </a:r>
                    <a:r>
                      <a:rPr lang="ru-RU" b="1" dirty="0" smtClean="0"/>
                      <a:t>7000 тыс. руб.</a:t>
                    </a:r>
                    <a:r>
                      <a:rPr lang="ru-RU" b="1" dirty="0"/>
                      <a:t>
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3.2316737534213373E-2"/>
                  <c:y val="0.2221804058687129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Штрафные санкции
</a:t>
                    </a:r>
                    <a:r>
                      <a:rPr lang="ru-RU" b="1" dirty="0" smtClean="0"/>
                      <a:t>77 тыс. руб.</a:t>
                    </a:r>
                    <a:r>
                      <a:rPr lang="ru-RU" b="1" dirty="0"/>
                      <a:t>
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Лист1!$A$15:$A$21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топливо</c:v>
                </c:pt>
                <c:pt idx="2">
                  <c:v>Налоги на совокупный доход</c:v>
                </c:pt>
                <c:pt idx="3">
                  <c:v>Доходы от аренды земли и имущества</c:v>
                </c:pt>
                <c:pt idx="4">
                  <c:v>Плата за негативное воздействие на окружающую среду</c:v>
                </c:pt>
                <c:pt idx="5">
                  <c:v>Доходы от продажи материальных и нематериальных активов</c:v>
                </c:pt>
                <c:pt idx="6">
                  <c:v>Штрафные санкции</c:v>
                </c:pt>
              </c:strCache>
            </c:strRef>
          </c:cat>
          <c:val>
            <c:numRef>
              <c:f>Лист1!$B$15:$B$21</c:f>
              <c:numCache>
                <c:formatCode>General</c:formatCode>
                <c:ptCount val="7"/>
                <c:pt idx="0">
                  <c:v>120513</c:v>
                </c:pt>
                <c:pt idx="1">
                  <c:v>16813</c:v>
                </c:pt>
                <c:pt idx="2">
                  <c:v>2347</c:v>
                </c:pt>
                <c:pt idx="3">
                  <c:v>6534</c:v>
                </c:pt>
                <c:pt idx="4">
                  <c:v>801</c:v>
                </c:pt>
                <c:pt idx="5">
                  <c:v>7000</c:v>
                </c:pt>
                <c:pt idx="6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Прогнозные назначения НДФЛ (тыс. руб.)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151104"/>
        <c:axId val="127161088"/>
      </c:barChart>
      <c:catAx>
        <c:axId val="127151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27161088"/>
        <c:crosses val="autoZero"/>
        <c:auto val="1"/>
        <c:lblAlgn val="ctr"/>
        <c:lblOffset val="100"/>
        <c:noMultiLvlLbl val="0"/>
      </c:catAx>
      <c:valAx>
        <c:axId val="12716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15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6453803678915034E-3"/>
                  <c:y val="8.3145523513260433E-2"/>
                </c:manualLayout>
              </c:layout>
              <c:tx>
                <c:rich>
                  <a:bodyPr/>
                  <a:lstStyle/>
                  <a:p>
                    <a:r>
                      <a:rPr lang="ru-RU" b="1" u="none" dirty="0" smtClean="0"/>
                      <a:t> 97215 тыс. руб.</a:t>
                    </a:r>
                  </a:p>
                  <a:p>
                    <a:endParaRPr lang="ru-RU" b="1" u="none" dirty="0" smtClean="0"/>
                  </a:p>
                  <a:p>
                    <a:endParaRPr lang="ru-RU" b="1" u="none" dirty="0" smtClean="0"/>
                  </a:p>
                  <a:p>
                    <a:r>
                      <a:rPr lang="ru-RU" b="1" u="none" dirty="0" smtClean="0"/>
                      <a:t>88,20%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453803678915034E-3"/>
                  <c:y val="6.8028155601758539E-2"/>
                </c:manualLayout>
              </c:layout>
              <c:tx>
                <c:rich>
                  <a:bodyPr/>
                  <a:lstStyle/>
                  <a:p>
                    <a:r>
                      <a:rPr lang="ru-RU" b="1" u="none" dirty="0" smtClean="0"/>
                      <a:t> 99336 тыс. руб.</a:t>
                    </a:r>
                  </a:p>
                  <a:p>
                    <a:endParaRPr lang="ru-RU" b="1" u="none" dirty="0" smtClean="0"/>
                  </a:p>
                  <a:p>
                    <a:endParaRPr lang="ru-RU" b="1" u="none" dirty="0" smtClean="0"/>
                  </a:p>
                  <a:p>
                    <a:r>
                      <a:rPr lang="ru-RU" b="1" u="none" dirty="0" smtClean="0"/>
                      <a:t>85,01%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0469471646007585E-2"/>
                </c:manualLayout>
              </c:layout>
              <c:tx>
                <c:rich>
                  <a:bodyPr/>
                  <a:lstStyle/>
                  <a:p>
                    <a:r>
                      <a:rPr lang="ru-RU" b="1" u="none" dirty="0" smtClean="0"/>
                      <a:t>100483 тыс. руб.</a:t>
                    </a:r>
                  </a:p>
                  <a:p>
                    <a:endParaRPr lang="ru-RU" b="1" u="none" dirty="0" smtClean="0"/>
                  </a:p>
                  <a:p>
                    <a:endParaRPr lang="ru-RU" b="1" u="none" dirty="0" smtClean="0"/>
                  </a:p>
                  <a:p>
                    <a:r>
                      <a:rPr lang="ru-RU" b="1" u="none" dirty="0" smtClean="0"/>
                      <a:t>87,37%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907607357830068E-3"/>
                  <c:y val="6.2989032964591241E-2"/>
                </c:manualLayout>
              </c:layout>
              <c:tx>
                <c:rich>
                  <a:bodyPr/>
                  <a:lstStyle/>
                  <a:p>
                    <a:r>
                      <a:rPr lang="ru-RU" b="1" u="none" dirty="0" smtClean="0"/>
                      <a:t>116280 тыс. руб.</a:t>
                    </a:r>
                  </a:p>
                  <a:p>
                    <a:endParaRPr lang="ru-RU" b="1" u="none" dirty="0" smtClean="0"/>
                  </a:p>
                  <a:p>
                    <a:r>
                      <a:rPr lang="ru-RU" b="1" u="none" dirty="0" smtClean="0"/>
                      <a:t>96,20%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907607357830068E-3"/>
                  <c:y val="9.070420746901138E-2"/>
                </c:manualLayout>
              </c:layout>
              <c:tx>
                <c:rich>
                  <a:bodyPr/>
                  <a:lstStyle/>
                  <a:p>
                    <a:r>
                      <a:rPr lang="ru-RU" b="1" u="none" dirty="0" smtClean="0"/>
                      <a:t> 120513 тыс. руб.</a:t>
                    </a:r>
                  </a:p>
                  <a:p>
                    <a:endParaRPr lang="ru-RU" b="1" u="none" dirty="0" smtClean="0"/>
                  </a:p>
                  <a:p>
                    <a:endParaRPr lang="ru-RU" b="1" u="none" dirty="0" smtClean="0"/>
                  </a:p>
                  <a:p>
                    <a:r>
                      <a:rPr lang="ru-RU" b="1" u="none" dirty="0" smtClean="0"/>
                      <a:t>89,77%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u="none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Лист1!$A$28:$A$32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Лист1!$B$28:$B$32</c:f>
              <c:numCache>
                <c:formatCode>General</c:formatCode>
                <c:ptCount val="5"/>
                <c:pt idx="0">
                  <c:v>97215</c:v>
                </c:pt>
                <c:pt idx="1">
                  <c:v>99336</c:v>
                </c:pt>
                <c:pt idx="2">
                  <c:v>100483</c:v>
                </c:pt>
                <c:pt idx="3">
                  <c:v>116280</c:v>
                </c:pt>
                <c:pt idx="4">
                  <c:v>120513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202048"/>
        <c:axId val="127203584"/>
      </c:barChart>
      <c:catAx>
        <c:axId val="127202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27203584"/>
        <c:crosses val="autoZero"/>
        <c:auto val="1"/>
        <c:lblAlgn val="ctr"/>
        <c:lblOffset val="100"/>
        <c:noMultiLvlLbl val="0"/>
      </c:catAx>
      <c:valAx>
        <c:axId val="127203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202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60392900825337"/>
          <c:y val="0"/>
          <c:w val="0.66150131233595799"/>
          <c:h val="0.97652388400218315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rgbClr val="CC00FF"/>
              </a:solidFill>
            </c:spPr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4.2926961715992397E-2"/>
                  <c:y val="-8.588058531296406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Районный бюджет</a:t>
                    </a:r>
                  </a:p>
                  <a:p>
                    <a:r>
                      <a:rPr lang="ru-RU" sz="14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178 669,9</a:t>
                    </a:r>
                  </a:p>
                  <a:p>
                    <a:r>
                      <a:rPr lang="ru-RU" sz="14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тыс. руб</a:t>
                    </a:r>
                    <a:r>
                      <a:rPr lang="ru-RU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., </a:t>
                    </a:r>
                    <a:r>
                      <a:rPr lang="ru-RU" sz="14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53%</a:t>
                    </a:r>
                    <a:endParaRPr lang="en-US" sz="1400" b="1" i="1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4609002291104207E-2"/>
                  <c:y val="-0.1743099202163050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Областной бюджет </a:t>
                    </a:r>
                  </a:p>
                  <a:p>
                    <a:r>
                      <a:rPr lang="ru-RU" sz="14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147 997,8 </a:t>
                    </a:r>
                  </a:p>
                  <a:p>
                    <a:r>
                      <a:rPr lang="ru-RU" sz="14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тыс. руб</a:t>
                    </a:r>
                    <a:r>
                      <a:rPr lang="ru-RU" sz="1000" b="0" i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.,</a:t>
                    </a:r>
                    <a:r>
                      <a:rPr lang="ru-RU" sz="1000" b="0" i="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400" b="1" i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43,9%</a:t>
                    </a:r>
                    <a:endParaRPr lang="en-US" b="1" i="1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780939451534074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Федеральный бюджет</a:t>
                    </a:r>
                  </a:p>
                  <a:p>
                    <a:pPr>
                      <a:defRPr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10 505,9</a:t>
                    </a:r>
                  </a:p>
                  <a:p>
                    <a:pPr>
                      <a:defRPr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тыс. руб</a:t>
                    </a:r>
                    <a:r>
                      <a:rPr lang="ru-RU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., </a:t>
                    </a:r>
                    <a:r>
                      <a:rPr lang="ru-RU" sz="14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3,1%</a:t>
                    </a:r>
                    <a:endParaRPr lang="en-US" sz="1200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Лист1!$A$1:$C$1</c:f>
              <c:strCache>
                <c:ptCount val="3"/>
                <c:pt idx="0">
                  <c:v>Районный бюджет </c:v>
                </c:pt>
                <c:pt idx="1">
                  <c:v>Областной бюджет</c:v>
                </c:pt>
                <c:pt idx="2">
                  <c:v>Федеральный бюджет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174210.5</c:v>
                </c:pt>
                <c:pt idx="1">
                  <c:v>147997.79999999999</c:v>
                </c:pt>
                <c:pt idx="2">
                  <c:v>10505.9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4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560137457044673E-2"/>
          <c:w val="0.91965256531285489"/>
          <c:h val="0.90476202072679046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12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rgbClr val="009900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bubble3D val="0"/>
            <c:spPr>
              <a:solidFill>
                <a:srgbClr val="FF66FF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bubble3D val="0"/>
            <c:spPr>
              <a:solidFill>
                <a:srgbClr val="66CCFF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6652061410130822"/>
                  <c:y val="-0.16240171009551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703045183163596E-2"/>
                  <c:y val="-0.13476175014205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156398786598133E-2"/>
                  <c:y val="-8.5896311930080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60063249545445"/>
                  <c:y val="-0.21166957937573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750807877297379"/>
                  <c:y val="-4.8066942663094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1118847004907882E-2"/>
                  <c:y val="3.8851908975295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1605483323418859E-2"/>
                  <c:y val="0.15736639878778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0070778925546707E-2"/>
                  <c:y val="0.17089671780718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6047167825597334E-2"/>
                  <c:y val="-2.2147901615390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0918376842508243E-2"/>
                  <c:y val="7.385352967380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Лист1!$D$5:$D$15</c:f>
              <c:strCache>
                <c:ptCount val="11"/>
                <c:pt idx="0">
                  <c:v>Образ</c:v>
                </c:pt>
                <c:pt idx="1">
                  <c:v>Культ</c:v>
                </c:pt>
                <c:pt idx="2">
                  <c:v>Соц политика</c:v>
                </c:pt>
                <c:pt idx="3">
                  <c:v>Физич</c:v>
                </c:pt>
                <c:pt idx="4">
                  <c:v>Общегос</c:v>
                </c:pt>
                <c:pt idx="5">
                  <c:v>ЖКХ</c:v>
                </c:pt>
                <c:pt idx="6">
                  <c:v>Национ экон</c:v>
                </c:pt>
                <c:pt idx="7">
                  <c:v>Межбюдж транс</c:v>
                </c:pt>
                <c:pt idx="8">
                  <c:v>Национ безоп</c:v>
                </c:pt>
                <c:pt idx="9">
                  <c:v>Сред мас инф</c:v>
                </c:pt>
                <c:pt idx="10">
                  <c:v>Обслуж мун долг</c:v>
                </c:pt>
              </c:strCache>
            </c:strRef>
          </c:cat>
          <c:val>
            <c:numRef>
              <c:f>Лист1!$F$5:$F$15</c:f>
              <c:numCache>
                <c:formatCode>General</c:formatCode>
                <c:ptCount val="11"/>
                <c:pt idx="3" formatCode="0.0">
                  <c:v>61.8</c:v>
                </c:pt>
                <c:pt idx="4" formatCode="0.0">
                  <c:v>9.6897562561244417</c:v>
                </c:pt>
                <c:pt idx="5" formatCode="0.0">
                  <c:v>3.9842680447104999</c:v>
                </c:pt>
                <c:pt idx="6" formatCode="0.0">
                  <c:v>18.612133334282397</c:v>
                </c:pt>
                <c:pt idx="7" formatCode="0.0">
                  <c:v>5.1365528024732665</c:v>
                </c:pt>
                <c:pt idx="8" formatCode="0.0">
                  <c:v>0.53322680067478601</c:v>
                </c:pt>
                <c:pt idx="9" formatCode="0.0">
                  <c:v>0.24657921023472773</c:v>
                </c:pt>
                <c:pt idx="10" formatCode="0.0">
                  <c:v>2.3726650010558363E-3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81092805751374E-2"/>
          <c:y val="0.58500000000000008"/>
          <c:w val="0.90237814388497251"/>
          <c:h val="0.2946296296296296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1" u="sng"/>
            </a:pPr>
            <a:r>
              <a:rPr lang="ru-RU" sz="1200" b="1" dirty="0" smtClean="0"/>
              <a:t>2021 </a:t>
            </a:r>
            <a:r>
              <a:rPr lang="ru-RU" sz="1200" b="1" dirty="0"/>
              <a:t>год</a:t>
            </a:r>
          </a:p>
        </c:rich>
      </c:tx>
      <c:layout>
        <c:manualLayout>
          <c:xMode val="edge"/>
          <c:yMode val="edge"/>
          <c:x val="0.23213152716670993"/>
          <c:y val="1.3418647928007999E-2"/>
        </c:manualLayout>
      </c:layout>
      <c:overlay val="0"/>
    </c:title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621607774555278E-2"/>
          <c:y val="0.11517994599239541"/>
          <c:w val="0.70500542674745537"/>
          <c:h val="0.88011359762922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6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7491074758402944"/>
                  <c:y val="-0.14556472282806787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  Налоговые и неналоговые  доходы </a:t>
                    </a:r>
                  </a:p>
                  <a:p>
                    <a:r>
                      <a:rPr lang="ru-RU" sz="900" b="1" dirty="0" smtClean="0"/>
                      <a:t> 124</a:t>
                    </a:r>
                    <a:r>
                      <a:rPr lang="ru-RU" sz="900" b="1" baseline="0" dirty="0" smtClean="0"/>
                      <a:t> </a:t>
                    </a:r>
                    <a:r>
                      <a:rPr lang="ru-RU" sz="900" b="1" dirty="0" smtClean="0"/>
                      <a:t>876 тыс. руб.</a:t>
                    </a:r>
                  </a:p>
                  <a:p>
                    <a:r>
                      <a:rPr lang="ru-RU" sz="900" b="1" dirty="0" smtClean="0"/>
                      <a:t> 53%</a:t>
                    </a:r>
                    <a:endParaRPr lang="ru-RU" sz="800" b="1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2.4354775637892265E-2"/>
                  <c:y val="-1.0319272517478564E-2"/>
                </c:manualLayout>
              </c:layout>
              <c:tx>
                <c:rich>
                  <a:bodyPr rot="0"/>
                  <a:lstStyle/>
                  <a:p>
                    <a:pPr>
                      <a:defRPr sz="800" b="1"/>
                    </a:pPr>
                    <a:r>
                      <a:rPr lang="ru-RU" sz="800" b="1" dirty="0" smtClean="0"/>
                      <a:t>Безвозмездные поступления 111 357 тыс. руб.</a:t>
                    </a:r>
                  </a:p>
                  <a:p>
                    <a:pPr>
                      <a:defRPr sz="800" b="1"/>
                    </a:pPr>
                    <a:r>
                      <a:rPr lang="ru-RU" sz="800" b="1" dirty="0" smtClean="0"/>
                      <a:t> 47%</a:t>
                    </a:r>
                    <a:endParaRPr lang="ru-RU" sz="800" b="1" dirty="0"/>
                  </a:p>
                </c:rich>
              </c:tx>
              <c:spPr/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</c:dLbl>
            <c:txPr>
              <a:bodyPr rot="0"/>
              <a:lstStyle/>
              <a:p>
                <a:pPr>
                  <a:defRPr sz="900" b="1"/>
                </a:pPr>
                <a:endParaRPr lang="ru-RU"/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0"/>
            <c:separator> </c:separator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4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41241387122563"/>
          <c:y val="0"/>
          <c:w val="0.61420081864542286"/>
          <c:h val="0.8406987037282596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6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7491074758402944"/>
                  <c:y val="-0.14556472282806787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  Налоговые и неналоговые  доходы </a:t>
                    </a:r>
                  </a:p>
                  <a:p>
                    <a:r>
                      <a:rPr lang="ru-RU" sz="900" b="1" dirty="0" smtClean="0"/>
                      <a:t> 124</a:t>
                    </a:r>
                    <a:r>
                      <a:rPr lang="ru-RU" sz="900" b="1" baseline="0" dirty="0" smtClean="0"/>
                      <a:t> </a:t>
                    </a:r>
                    <a:r>
                      <a:rPr lang="ru-RU" sz="900" b="1" dirty="0" smtClean="0"/>
                      <a:t>876 тыс. руб.</a:t>
                    </a:r>
                  </a:p>
                  <a:p>
                    <a:r>
                      <a:rPr lang="ru-RU" sz="900" b="1" dirty="0" smtClean="0"/>
                      <a:t> 53%</a:t>
                    </a:r>
                    <a:endParaRPr lang="ru-RU" sz="800" b="1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2.4354775637892265E-2"/>
                  <c:y val="-1.0319272517478564E-2"/>
                </c:manualLayout>
              </c:layout>
              <c:tx>
                <c:rich>
                  <a:bodyPr rot="0"/>
                  <a:lstStyle/>
                  <a:p>
                    <a:pPr>
                      <a:defRPr sz="800" b="1"/>
                    </a:pPr>
                    <a:r>
                      <a:rPr lang="ru-RU" sz="800" b="1" dirty="0" smtClean="0"/>
                      <a:t>Безвозмездные поступления 111 357 тыс. руб.</a:t>
                    </a:r>
                  </a:p>
                  <a:p>
                    <a:pPr>
                      <a:defRPr sz="800" b="1"/>
                    </a:pPr>
                    <a:r>
                      <a:rPr lang="ru-RU" sz="800" b="1" dirty="0" smtClean="0"/>
                      <a:t> 47%</a:t>
                    </a:r>
                    <a:endParaRPr lang="ru-RU" sz="800" b="1" dirty="0"/>
                  </a:p>
                </c:rich>
              </c:tx>
              <c:spPr/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</c:dLbl>
            <c:txPr>
              <a:bodyPr rot="0"/>
              <a:lstStyle/>
              <a:p>
                <a:pPr>
                  <a:defRPr sz="900" b="1"/>
                </a:pPr>
                <a:endParaRPr lang="ru-RU"/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0"/>
            <c:separator> </c:separator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 anchor="b"/>
          <a:lstStyle/>
          <a:p>
            <a:pPr>
              <a:defRPr sz="1200" i="1" u="sng"/>
            </a:pPr>
            <a:r>
              <a:rPr lang="ru-RU" sz="1200" i="1" u="sng" dirty="0" smtClean="0"/>
              <a:t>2022-2023 </a:t>
            </a:r>
            <a:r>
              <a:rPr lang="ru-RU" sz="1200" i="1" u="sng" baseline="0" dirty="0" smtClean="0"/>
              <a:t> </a:t>
            </a:r>
            <a:r>
              <a:rPr lang="ru-RU" sz="1200" i="1" u="sng" dirty="0" smtClean="0"/>
              <a:t>годы</a:t>
            </a:r>
            <a:endParaRPr lang="ru-RU" sz="1200" i="1" u="sng" dirty="0"/>
          </a:p>
        </c:rich>
      </c:tx>
      <c:layout>
        <c:manualLayout>
          <c:xMode val="edge"/>
          <c:yMode val="edge"/>
          <c:x val="0.17069689016035255"/>
          <c:y val="0.48520719920008898"/>
        </c:manualLayout>
      </c:layout>
      <c:overlay val="0"/>
    </c:title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6680164434343546E-2"/>
          <c:w val="1"/>
          <c:h val="0.90332000148131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6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7491074758402944"/>
                  <c:y val="-0.14556472282806787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  Налоговые и неналоговые  доходы </a:t>
                    </a:r>
                  </a:p>
                  <a:p>
                    <a:r>
                      <a:rPr lang="ru-RU" sz="900" b="1" dirty="0" smtClean="0"/>
                      <a:t> 124</a:t>
                    </a:r>
                    <a:r>
                      <a:rPr lang="ru-RU" sz="900" b="1" baseline="0" dirty="0" smtClean="0"/>
                      <a:t> </a:t>
                    </a:r>
                    <a:r>
                      <a:rPr lang="ru-RU" sz="900" b="1" dirty="0" smtClean="0"/>
                      <a:t>876 тыс. руб.</a:t>
                    </a:r>
                  </a:p>
                  <a:p>
                    <a:r>
                      <a:rPr lang="ru-RU" sz="900" b="1" dirty="0" smtClean="0"/>
                      <a:t> 53%</a:t>
                    </a:r>
                    <a:endParaRPr lang="ru-RU" sz="800" b="1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2.4354775637892265E-2"/>
                  <c:y val="-1.031927251747856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Безвозмездные поступления 111 357 тыс. руб.</a:t>
                    </a:r>
                  </a:p>
                  <a:p>
                    <a:r>
                      <a:rPr lang="ru-RU"/>
                      <a:t> 47%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</c:dLbl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dLblPos val="bestFit"/>
            <c:showLegendKey val="1"/>
            <c:showVal val="1"/>
            <c:showCatName val="1"/>
            <c:showSerName val="1"/>
            <c:showPercent val="1"/>
            <c:showBubbleSize val="0"/>
            <c:separator> </c:separator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 rot="-5400000" vert="horz"/>
    <a:lstStyle/>
    <a:p>
      <a:pPr>
        <a:defRPr sz="9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29064709343979"/>
          <c:y val="0.22121778565696953"/>
          <c:w val="0.71494500611043221"/>
          <c:h val="0.69023663454396544"/>
        </c:manualLayout>
      </c:layout>
      <c:pie3DChart>
        <c:varyColors val="1"/>
        <c:ser>
          <c:idx val="0"/>
          <c:order val="0"/>
          <c:explosion val="12"/>
          <c:dPt>
            <c:idx val="0"/>
            <c:bubble3D val="0"/>
            <c:explosion val="8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6.1315409398955672E-3"/>
                  <c:y val="0.34213243117009184"/>
                </c:manualLayout>
              </c:layout>
              <c:tx>
                <c:rich>
                  <a:bodyPr/>
                  <a:lstStyle/>
                  <a:p>
                    <a:r>
                      <a:rPr lang="ru-RU" sz="750" b="1" dirty="0">
                        <a:latin typeface="Times New Roman" pitchFamily="18" charset="0"/>
                        <a:cs typeface="Times New Roman" pitchFamily="18" charset="0"/>
                      </a:rPr>
                      <a:t>Налоговые и неналоговые доходы </a:t>
                    </a:r>
                    <a:r>
                      <a:rPr lang="ru-RU" sz="750" b="1" dirty="0" smtClean="0">
                        <a:latin typeface="Times New Roman" pitchFamily="18" charset="0"/>
                        <a:cs typeface="Times New Roman" pitchFamily="18" charset="0"/>
                      </a:rPr>
                      <a:t>154085 тыс. руб.  </a:t>
                    </a:r>
                  </a:p>
                  <a:p>
                    <a:r>
                      <a:rPr lang="ru-RU" sz="750" b="1" dirty="0" smtClean="0">
                        <a:latin typeface="Times New Roman" pitchFamily="18" charset="0"/>
                        <a:cs typeface="Times New Roman" pitchFamily="18" charset="0"/>
                      </a:rPr>
                      <a:t>48</a:t>
                    </a:r>
                    <a:r>
                      <a:rPr lang="ru-RU" sz="750" b="1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0.12495556049327852"/>
                  <c:y val="-0.16921939856272725"/>
                </c:manualLayout>
              </c:layout>
              <c:tx>
                <c:rich>
                  <a:bodyPr/>
                  <a:lstStyle/>
                  <a:p>
                    <a:r>
                      <a:rPr lang="ru-RU" sz="750" b="1" dirty="0">
                        <a:latin typeface="Times New Roman" pitchFamily="18" charset="0"/>
                        <a:cs typeface="Times New Roman" pitchFamily="18" charset="0"/>
                      </a:rPr>
                      <a:t>Безвозмездные поступления из бюджета области </a:t>
                    </a:r>
                    <a:r>
                      <a:rPr lang="ru-RU" sz="750" b="1" dirty="0" smtClean="0">
                        <a:latin typeface="Times New Roman" pitchFamily="18" charset="0"/>
                        <a:cs typeface="Times New Roman" pitchFamily="18" charset="0"/>
                      </a:rPr>
                      <a:t>159864 тыс. руб.</a:t>
                    </a:r>
                  </a:p>
                  <a:p>
                    <a:r>
                      <a:rPr lang="ru-RU" sz="75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750" b="1" dirty="0">
                        <a:latin typeface="Times New Roman" pitchFamily="18" charset="0"/>
                        <a:cs typeface="Times New Roman" pitchFamily="18" charset="0"/>
                      </a:rPr>
                      <a:t>49%</a:t>
                    </a:r>
                    <a:endParaRPr lang="ru-RU" sz="750" b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8.2096989223419625E-2"/>
                  <c:y val="-2.0241114564613118E-2"/>
                </c:manualLayout>
              </c:layout>
              <c:tx>
                <c:rich>
                  <a:bodyPr/>
                  <a:lstStyle/>
                  <a:p>
                    <a:r>
                      <a:rPr lang="ru-RU" sz="750" b="1" dirty="0" smtClean="0">
                        <a:latin typeface="Times New Roman" pitchFamily="18" charset="0"/>
                        <a:cs typeface="Times New Roman" pitchFamily="18" charset="0"/>
                      </a:rPr>
                      <a:t>Межбюджетные </a:t>
                    </a:r>
                    <a:r>
                      <a:rPr lang="ru-RU" sz="750" b="1" dirty="0">
                        <a:latin typeface="Times New Roman" pitchFamily="18" charset="0"/>
                        <a:cs typeface="Times New Roman" pitchFamily="18" charset="0"/>
                      </a:rPr>
                      <a:t>трансферты из бюджетов поселений </a:t>
                    </a:r>
                    <a:r>
                      <a:rPr lang="ru-RU" sz="750" b="1" dirty="0" smtClean="0">
                        <a:latin typeface="Times New Roman" pitchFamily="18" charset="0"/>
                        <a:cs typeface="Times New Roman" pitchFamily="18" charset="0"/>
                      </a:rPr>
                      <a:t>10725 тыс. руб.</a:t>
                    </a:r>
                  </a:p>
                  <a:p>
                    <a:r>
                      <a:rPr lang="ru-RU" sz="75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750" b="1" dirty="0">
                        <a:latin typeface="Times New Roman" pitchFamily="18" charset="0"/>
                        <a:cs typeface="Times New Roman" pitchFamily="18" charset="0"/>
                      </a:rPr>
                      <a:t>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 sz="7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0"/>
          </c:dLbls>
          <c:cat>
            <c:strRef>
              <c:f>Лист1!$A$3:$A$5</c:f>
              <c:strCache>
                <c:ptCount val="3"/>
                <c:pt idx="0">
                  <c:v>Налоговые и неналоговые доходы</c:v>
                </c:pt>
                <c:pt idx="1">
                  <c:v>Безвозмездные поступления из бюджета области</c:v>
                </c:pt>
                <c:pt idx="2">
                  <c:v>Межбюджетные трансферты из бюджетов поселений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154085</c:v>
                </c:pt>
                <c:pt idx="1">
                  <c:v>159864</c:v>
                </c:pt>
                <c:pt idx="2">
                  <c:v>10725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175487872578328E-2"/>
          <c:y val="0"/>
          <c:w val="0.87903004002265328"/>
          <c:h val="0.96472614153982894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1481682590823242"/>
                  <c:y val="-4.2182234381365036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baseline="0" dirty="0" smtClean="0"/>
                      <a:t> </a:t>
                    </a:r>
                    <a:r>
                      <a:rPr lang="en-US" sz="900" b="1" dirty="0" smtClean="0"/>
                      <a:t>48</a:t>
                    </a:r>
                    <a:r>
                      <a:rPr lang="en-US" sz="900" b="1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209657260304411"/>
                  <c:y val="-0.10585918694219161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smtClean="0"/>
                      <a:t> </a:t>
                    </a:r>
                    <a:r>
                      <a:rPr lang="en-US" sz="900" b="1" dirty="0"/>
                      <a:t>52%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Лист1!$A$7:$A$8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из бюджета области</c:v>
                </c:pt>
              </c:strCache>
            </c:strRef>
          </c:cat>
          <c:val>
            <c:numRef>
              <c:f>Лист1!$B$7:$B$8</c:f>
              <c:numCache>
                <c:formatCode>General</c:formatCode>
                <c:ptCount val="2"/>
                <c:pt idx="0">
                  <c:v>144712</c:v>
                </c:pt>
                <c:pt idx="1">
                  <c:v>154775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13130045171132745"/>
          <c:y val="0.82531076793936475"/>
          <c:w val="0.85945091466801793"/>
          <c:h val="0.1315767383870928"/>
        </c:manualLayout>
      </c:layout>
      <c:overlay val="0"/>
      <c:txPr>
        <a:bodyPr/>
        <a:lstStyle/>
        <a:p>
          <a:pPr>
            <a:defRPr sz="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313E4-2DFF-4D79-A0C7-D7C5B6D5D6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2F8BCC-5136-492D-B919-E59BD2E490D5}">
      <dgm:prSet phldrT="[Текст]" custT="1"/>
      <dgm:spPr>
        <a:solidFill>
          <a:srgbClr val="92D050"/>
        </a:solidFill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расходования бюджетных средств в рамках реализации муниципальных программ и оптимизации принятых обязательств;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C70D0E-BEFB-45F1-80F1-F82AD47C9EED}" type="parTrans" cxnId="{A72199D7-FE9C-4CBB-A9C1-C5014DCE3B2E}">
      <dgm:prSet/>
      <dgm:spPr/>
      <dgm:t>
        <a:bodyPr/>
        <a:lstStyle/>
        <a:p>
          <a:endParaRPr lang="ru-RU"/>
        </a:p>
      </dgm:t>
    </dgm:pt>
    <dgm:pt modelId="{F4493338-A061-42CB-A739-139170879792}" type="sibTrans" cxnId="{A72199D7-FE9C-4CBB-A9C1-C5014DCE3B2E}">
      <dgm:prSet/>
      <dgm:spPr/>
      <dgm:t>
        <a:bodyPr/>
        <a:lstStyle/>
        <a:p>
          <a:endParaRPr lang="ru-RU"/>
        </a:p>
      </dgm:t>
    </dgm:pt>
    <dgm:pt modelId="{59C5D6FF-9A1A-4451-A33F-4E9EC062AD7C}">
      <dgm:prSet phldrT="[Текст]" custT="1"/>
      <dgm:spPr>
        <a:solidFill>
          <a:schemeClr val="bg2">
            <a:lumMod val="75000"/>
          </a:schemeClr>
        </a:solidFill>
        <a:ln>
          <a:solidFill>
            <a:srgbClr val="FF99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Отказ от финансирования полномочий, не относящимся к приоритетным полномочиям района;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6D5899-6381-4598-B558-9CFB96EBC037}" type="parTrans" cxnId="{5F86CE27-5DC9-4C5C-87AC-4A1BE9A545DC}">
      <dgm:prSet/>
      <dgm:spPr/>
      <dgm:t>
        <a:bodyPr/>
        <a:lstStyle/>
        <a:p>
          <a:endParaRPr lang="ru-RU"/>
        </a:p>
      </dgm:t>
    </dgm:pt>
    <dgm:pt modelId="{B332C9F6-D6C4-4918-B108-5BCF6451D587}" type="sibTrans" cxnId="{5F86CE27-5DC9-4C5C-87AC-4A1BE9A545DC}">
      <dgm:prSet/>
      <dgm:spPr/>
      <dgm:t>
        <a:bodyPr/>
        <a:lstStyle/>
        <a:p>
          <a:endParaRPr lang="ru-RU"/>
        </a:p>
      </dgm:t>
    </dgm:pt>
    <dgm:pt modelId="{345B1084-2BDB-4484-9B06-DDB57000F587}">
      <dgm:prSet phldrT="[Текст]" custT="1"/>
      <dgm:spPr>
        <a:solidFill>
          <a:srgbClr val="66CCFF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выполнения Указов Президента Российской Федерации, соблюдение нормативов на оплату труда и содержание органов местного самоуправления;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261170-0DDF-411E-933B-037D8E1AE91A}" type="parTrans" cxnId="{C1470E2B-A088-4638-B002-78E34B9C7461}">
      <dgm:prSet/>
      <dgm:spPr/>
      <dgm:t>
        <a:bodyPr/>
        <a:lstStyle/>
        <a:p>
          <a:endParaRPr lang="ru-RU"/>
        </a:p>
      </dgm:t>
    </dgm:pt>
    <dgm:pt modelId="{9EA46655-D2BF-418D-AB1B-4AE0B4A8BA7A}" type="sibTrans" cxnId="{C1470E2B-A088-4638-B002-78E34B9C7461}">
      <dgm:prSet/>
      <dgm:spPr/>
      <dgm:t>
        <a:bodyPr/>
        <a:lstStyle/>
        <a:p>
          <a:endParaRPr lang="ru-RU"/>
        </a:p>
      </dgm:t>
    </dgm:pt>
    <dgm:pt modelId="{C8286EAE-160A-4F46-AA49-27A49E2A5DB5}">
      <dgm:prSet custT="1"/>
      <dgm:spPr>
        <a:solidFill>
          <a:srgbClr val="FF9999"/>
        </a:solidFill>
        <a:ln>
          <a:solidFill>
            <a:srgbClr val="C00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Выполнение условий Соглашения с Министерством финансов Тверской области, предоставление межбюджетных трансфертов сельским поселениям при условии мобилизации доходов.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47175A-39FC-4A01-A0F0-721B72659626}" type="parTrans" cxnId="{33AD1C4C-D1B2-4F58-8729-A1F707C89F20}">
      <dgm:prSet/>
      <dgm:spPr/>
      <dgm:t>
        <a:bodyPr/>
        <a:lstStyle/>
        <a:p>
          <a:endParaRPr lang="ru-RU"/>
        </a:p>
      </dgm:t>
    </dgm:pt>
    <dgm:pt modelId="{A9204C7A-45BA-4C29-8BE1-71D123988D34}" type="sibTrans" cxnId="{33AD1C4C-D1B2-4F58-8729-A1F707C89F20}">
      <dgm:prSet/>
      <dgm:spPr/>
      <dgm:t>
        <a:bodyPr/>
        <a:lstStyle/>
        <a:p>
          <a:endParaRPr lang="ru-RU"/>
        </a:p>
      </dgm:t>
    </dgm:pt>
    <dgm:pt modelId="{EFFBD018-32E5-482A-BA3F-FDF6F497924A}" type="pres">
      <dgm:prSet presAssocID="{B5A313E4-2DFF-4D79-A0C7-D7C5B6D5D6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BB8771B-6FD6-45C3-BE48-5F13135B7676}" type="pres">
      <dgm:prSet presAssocID="{B5A313E4-2DFF-4D79-A0C7-D7C5B6D5D6F1}" presName="Name1" presStyleCnt="0"/>
      <dgm:spPr/>
    </dgm:pt>
    <dgm:pt modelId="{212ABFFA-72CE-4F6D-AE14-A46CECF4F07B}" type="pres">
      <dgm:prSet presAssocID="{B5A313E4-2DFF-4D79-A0C7-D7C5B6D5D6F1}" presName="cycle" presStyleCnt="0"/>
      <dgm:spPr/>
    </dgm:pt>
    <dgm:pt modelId="{AB4292DF-65A8-4268-8B01-A0C7712D8459}" type="pres">
      <dgm:prSet presAssocID="{B5A313E4-2DFF-4D79-A0C7-D7C5B6D5D6F1}" presName="srcNode" presStyleLbl="node1" presStyleIdx="0" presStyleCnt="4"/>
      <dgm:spPr/>
    </dgm:pt>
    <dgm:pt modelId="{EE9D4847-61CD-41D0-89C1-C956DA56BDFE}" type="pres">
      <dgm:prSet presAssocID="{B5A313E4-2DFF-4D79-A0C7-D7C5B6D5D6F1}" presName="conn" presStyleLbl="parChTrans1D2" presStyleIdx="0" presStyleCnt="1"/>
      <dgm:spPr/>
      <dgm:t>
        <a:bodyPr/>
        <a:lstStyle/>
        <a:p>
          <a:endParaRPr lang="ru-RU"/>
        </a:p>
      </dgm:t>
    </dgm:pt>
    <dgm:pt modelId="{9849769C-0C56-47B6-80FE-C508EEA97F29}" type="pres">
      <dgm:prSet presAssocID="{B5A313E4-2DFF-4D79-A0C7-D7C5B6D5D6F1}" presName="extraNode" presStyleLbl="node1" presStyleIdx="0" presStyleCnt="4"/>
      <dgm:spPr/>
    </dgm:pt>
    <dgm:pt modelId="{A52E7062-A90B-4F0C-93ED-E6A19B7DFB2E}" type="pres">
      <dgm:prSet presAssocID="{B5A313E4-2DFF-4D79-A0C7-D7C5B6D5D6F1}" presName="dstNode" presStyleLbl="node1" presStyleIdx="0" presStyleCnt="4"/>
      <dgm:spPr/>
    </dgm:pt>
    <dgm:pt modelId="{D2CA9B0B-3D2B-4484-85C8-2EFF3A361AB8}" type="pres">
      <dgm:prSet presAssocID="{5B2F8BCC-5136-492D-B919-E59BD2E490D5}" presName="text_1" presStyleLbl="node1" presStyleIdx="0" presStyleCnt="4" custScaleX="98366" custLinFactNeighborX="0" custLinFactNeighborY="-2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E7ED7-CB26-4B7D-9142-EEA0CF5CC1B1}" type="pres">
      <dgm:prSet presAssocID="{5B2F8BCC-5136-492D-B919-E59BD2E490D5}" presName="accent_1" presStyleCnt="0"/>
      <dgm:spPr/>
    </dgm:pt>
    <dgm:pt modelId="{1312A8C1-2DF7-4F74-9CE7-DBF136A5E9E2}" type="pres">
      <dgm:prSet presAssocID="{5B2F8BCC-5136-492D-B919-E59BD2E490D5}" presName="accentRepeatNode" presStyleLbl="solidFgAcc1" presStyleIdx="0" presStyleCnt="4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43589BB-0086-4494-B17E-82BC13BCF03D}" type="pres">
      <dgm:prSet presAssocID="{59C5D6FF-9A1A-4451-A33F-4E9EC062AD7C}" presName="text_2" presStyleLbl="node1" presStyleIdx="1" presStyleCnt="4" custLinFactNeighborX="-1497" custLinFactNeighborY="1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DA8D2-64BC-4BA8-9E1D-57DC10D0A5A1}" type="pres">
      <dgm:prSet presAssocID="{59C5D6FF-9A1A-4451-A33F-4E9EC062AD7C}" presName="accent_2" presStyleCnt="0"/>
      <dgm:spPr/>
    </dgm:pt>
    <dgm:pt modelId="{D2524C75-D8D7-4BC1-AC86-A992A79B347E}" type="pres">
      <dgm:prSet presAssocID="{59C5D6FF-9A1A-4451-A33F-4E9EC062AD7C}" presName="accentRepeatNode" presStyleLbl="solidFgAcc1" presStyleIdx="1" presStyleCnt="4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542BC8D-378E-4607-99D6-A836D32F5741}" type="pres">
      <dgm:prSet presAssocID="{345B1084-2BDB-4484-9B06-DDB57000F587}" presName="text_3" presStyleLbl="node1" presStyleIdx="2" presStyleCnt="4" custScaleX="100303" custScaleY="114163" custLinFactNeighborX="-1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43E40-5255-4C6C-8106-3E3669DC8FEF}" type="pres">
      <dgm:prSet presAssocID="{345B1084-2BDB-4484-9B06-DDB57000F587}" presName="accent_3" presStyleCnt="0"/>
      <dgm:spPr/>
    </dgm:pt>
    <dgm:pt modelId="{343B6690-0C58-4961-8046-A3922788CD1A}" type="pres">
      <dgm:prSet presAssocID="{345B1084-2BDB-4484-9B06-DDB57000F587}" presName="accentRepeatNode" presStyleLbl="solidFgAcc1" presStyleIdx="2" presStyleCnt="4" custScaleX="104041" custScaleY="105990"/>
      <dgm:spPr>
        <a:noFill/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1CF109C6-166E-4D11-B17C-229B04B50C73}" type="pres">
      <dgm:prSet presAssocID="{C8286EAE-160A-4F46-AA49-27A49E2A5DB5}" presName="text_4" presStyleLbl="node1" presStyleIdx="3" presStyleCnt="4" custScaleX="99128" custScaleY="90459" custLinFactNeighborX="-1186" custLinFactNeighborY="3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6DB29-0A6A-40D6-814E-61871D2CC534}" type="pres">
      <dgm:prSet presAssocID="{C8286EAE-160A-4F46-AA49-27A49E2A5DB5}" presName="accent_4" presStyleCnt="0"/>
      <dgm:spPr/>
    </dgm:pt>
    <dgm:pt modelId="{27B45F07-C3FA-4FF7-8E0B-70DF9049B0F5}" type="pres">
      <dgm:prSet presAssocID="{C8286EAE-160A-4F46-AA49-27A49E2A5DB5}" presName="accentRepeatNode" presStyleLbl="solidFgAcc1" presStyleIdx="3" presStyleCnt="4" custScaleX="107468" custScaleY="104308" custLinFactNeighborX="-22134" custLinFactNeighborY="3134"/>
      <dgm:spPr>
        <a:noFill/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</dgm:ptLst>
  <dgm:cxnLst>
    <dgm:cxn modelId="{C1470E2B-A088-4638-B002-78E34B9C7461}" srcId="{B5A313E4-2DFF-4D79-A0C7-D7C5B6D5D6F1}" destId="{345B1084-2BDB-4484-9B06-DDB57000F587}" srcOrd="2" destOrd="0" parTransId="{F5261170-0DDF-411E-933B-037D8E1AE91A}" sibTransId="{9EA46655-D2BF-418D-AB1B-4AE0B4A8BA7A}"/>
    <dgm:cxn modelId="{33AD1C4C-D1B2-4F58-8729-A1F707C89F20}" srcId="{B5A313E4-2DFF-4D79-A0C7-D7C5B6D5D6F1}" destId="{C8286EAE-160A-4F46-AA49-27A49E2A5DB5}" srcOrd="3" destOrd="0" parTransId="{0147175A-39FC-4A01-A0F0-721B72659626}" sibTransId="{A9204C7A-45BA-4C29-8BE1-71D123988D34}"/>
    <dgm:cxn modelId="{5F86CE27-5DC9-4C5C-87AC-4A1BE9A545DC}" srcId="{B5A313E4-2DFF-4D79-A0C7-D7C5B6D5D6F1}" destId="{59C5D6FF-9A1A-4451-A33F-4E9EC062AD7C}" srcOrd="1" destOrd="0" parTransId="{606D5899-6381-4598-B558-9CFB96EBC037}" sibTransId="{B332C9F6-D6C4-4918-B108-5BCF6451D587}"/>
    <dgm:cxn modelId="{3532023E-2A76-4569-B3D4-C927C54BDE5A}" type="presOf" srcId="{345B1084-2BDB-4484-9B06-DDB57000F587}" destId="{2542BC8D-378E-4607-99D6-A836D32F5741}" srcOrd="0" destOrd="0" presId="urn:microsoft.com/office/officeart/2008/layout/VerticalCurvedList"/>
    <dgm:cxn modelId="{5D525C86-95F0-449F-A904-F261DA1ABEF2}" type="presOf" srcId="{F4493338-A061-42CB-A739-139170879792}" destId="{EE9D4847-61CD-41D0-89C1-C956DA56BDFE}" srcOrd="0" destOrd="0" presId="urn:microsoft.com/office/officeart/2008/layout/VerticalCurvedList"/>
    <dgm:cxn modelId="{481E2DFE-6B89-440F-A7EA-8D2529554CAE}" type="presOf" srcId="{B5A313E4-2DFF-4D79-A0C7-D7C5B6D5D6F1}" destId="{EFFBD018-32E5-482A-BA3F-FDF6F497924A}" srcOrd="0" destOrd="0" presId="urn:microsoft.com/office/officeart/2008/layout/VerticalCurvedList"/>
    <dgm:cxn modelId="{17D676ED-C668-48A2-A93C-6DBC34B250BF}" type="presOf" srcId="{59C5D6FF-9A1A-4451-A33F-4E9EC062AD7C}" destId="{443589BB-0086-4494-B17E-82BC13BCF03D}" srcOrd="0" destOrd="0" presId="urn:microsoft.com/office/officeart/2008/layout/VerticalCurvedList"/>
    <dgm:cxn modelId="{6904B870-1ED6-4DBB-B1BF-BD7DB059F3C9}" type="presOf" srcId="{5B2F8BCC-5136-492D-B919-E59BD2E490D5}" destId="{D2CA9B0B-3D2B-4484-85C8-2EFF3A361AB8}" srcOrd="0" destOrd="0" presId="urn:microsoft.com/office/officeart/2008/layout/VerticalCurvedList"/>
    <dgm:cxn modelId="{A72199D7-FE9C-4CBB-A9C1-C5014DCE3B2E}" srcId="{B5A313E4-2DFF-4D79-A0C7-D7C5B6D5D6F1}" destId="{5B2F8BCC-5136-492D-B919-E59BD2E490D5}" srcOrd="0" destOrd="0" parTransId="{60C70D0E-BEFB-45F1-80F1-F82AD47C9EED}" sibTransId="{F4493338-A061-42CB-A739-139170879792}"/>
    <dgm:cxn modelId="{3D8B5A19-D393-4247-AF88-1A0F5F4E460B}" type="presOf" srcId="{C8286EAE-160A-4F46-AA49-27A49E2A5DB5}" destId="{1CF109C6-166E-4D11-B17C-229B04B50C73}" srcOrd="0" destOrd="0" presId="urn:microsoft.com/office/officeart/2008/layout/VerticalCurvedList"/>
    <dgm:cxn modelId="{78A355FA-D992-47DA-8AC9-AF04FE14D036}" type="presParOf" srcId="{EFFBD018-32E5-482A-BA3F-FDF6F497924A}" destId="{CBB8771B-6FD6-45C3-BE48-5F13135B7676}" srcOrd="0" destOrd="0" presId="urn:microsoft.com/office/officeart/2008/layout/VerticalCurvedList"/>
    <dgm:cxn modelId="{248EEA58-F152-4A6A-B07D-D1958A3A3C82}" type="presParOf" srcId="{CBB8771B-6FD6-45C3-BE48-5F13135B7676}" destId="{212ABFFA-72CE-4F6D-AE14-A46CECF4F07B}" srcOrd="0" destOrd="0" presId="urn:microsoft.com/office/officeart/2008/layout/VerticalCurvedList"/>
    <dgm:cxn modelId="{F306F856-215E-44A4-A40D-87D251B9A2D4}" type="presParOf" srcId="{212ABFFA-72CE-4F6D-AE14-A46CECF4F07B}" destId="{AB4292DF-65A8-4268-8B01-A0C7712D8459}" srcOrd="0" destOrd="0" presId="urn:microsoft.com/office/officeart/2008/layout/VerticalCurvedList"/>
    <dgm:cxn modelId="{53D62B65-370D-4D82-AADE-CC98301509A1}" type="presParOf" srcId="{212ABFFA-72CE-4F6D-AE14-A46CECF4F07B}" destId="{EE9D4847-61CD-41D0-89C1-C956DA56BDFE}" srcOrd="1" destOrd="0" presId="urn:microsoft.com/office/officeart/2008/layout/VerticalCurvedList"/>
    <dgm:cxn modelId="{86CEE90C-AE0D-47D0-BD64-FEB5CD5F4C1C}" type="presParOf" srcId="{212ABFFA-72CE-4F6D-AE14-A46CECF4F07B}" destId="{9849769C-0C56-47B6-80FE-C508EEA97F29}" srcOrd="2" destOrd="0" presId="urn:microsoft.com/office/officeart/2008/layout/VerticalCurvedList"/>
    <dgm:cxn modelId="{CEEA56C0-49B4-4C0D-86D9-F34399170689}" type="presParOf" srcId="{212ABFFA-72CE-4F6D-AE14-A46CECF4F07B}" destId="{A52E7062-A90B-4F0C-93ED-E6A19B7DFB2E}" srcOrd="3" destOrd="0" presId="urn:microsoft.com/office/officeart/2008/layout/VerticalCurvedList"/>
    <dgm:cxn modelId="{465818B3-F8D3-4FE3-A5FC-959C4BB0EC36}" type="presParOf" srcId="{CBB8771B-6FD6-45C3-BE48-5F13135B7676}" destId="{D2CA9B0B-3D2B-4484-85C8-2EFF3A361AB8}" srcOrd="1" destOrd="0" presId="urn:microsoft.com/office/officeart/2008/layout/VerticalCurvedList"/>
    <dgm:cxn modelId="{0C6627DB-88C1-4D80-99C2-4B919FCFCC76}" type="presParOf" srcId="{CBB8771B-6FD6-45C3-BE48-5F13135B7676}" destId="{356E7ED7-CB26-4B7D-9142-EEA0CF5CC1B1}" srcOrd="2" destOrd="0" presId="urn:microsoft.com/office/officeart/2008/layout/VerticalCurvedList"/>
    <dgm:cxn modelId="{02925290-9671-476C-809D-73A17FCB7FCF}" type="presParOf" srcId="{356E7ED7-CB26-4B7D-9142-EEA0CF5CC1B1}" destId="{1312A8C1-2DF7-4F74-9CE7-DBF136A5E9E2}" srcOrd="0" destOrd="0" presId="urn:microsoft.com/office/officeart/2008/layout/VerticalCurvedList"/>
    <dgm:cxn modelId="{55600DA7-04B6-4DD0-9594-B70ACC43C59A}" type="presParOf" srcId="{CBB8771B-6FD6-45C3-BE48-5F13135B7676}" destId="{443589BB-0086-4494-B17E-82BC13BCF03D}" srcOrd="3" destOrd="0" presId="urn:microsoft.com/office/officeart/2008/layout/VerticalCurvedList"/>
    <dgm:cxn modelId="{03440046-1748-44E7-B910-845158CD9B3D}" type="presParOf" srcId="{CBB8771B-6FD6-45C3-BE48-5F13135B7676}" destId="{934DA8D2-64BC-4BA8-9E1D-57DC10D0A5A1}" srcOrd="4" destOrd="0" presId="urn:microsoft.com/office/officeart/2008/layout/VerticalCurvedList"/>
    <dgm:cxn modelId="{0FC3EFA8-AB15-4457-83FE-DCC858182D66}" type="presParOf" srcId="{934DA8D2-64BC-4BA8-9E1D-57DC10D0A5A1}" destId="{D2524C75-D8D7-4BC1-AC86-A992A79B347E}" srcOrd="0" destOrd="0" presId="urn:microsoft.com/office/officeart/2008/layout/VerticalCurvedList"/>
    <dgm:cxn modelId="{E6ACBD26-58E1-4B1F-8EC2-4C0C23B15743}" type="presParOf" srcId="{CBB8771B-6FD6-45C3-BE48-5F13135B7676}" destId="{2542BC8D-378E-4607-99D6-A836D32F5741}" srcOrd="5" destOrd="0" presId="urn:microsoft.com/office/officeart/2008/layout/VerticalCurvedList"/>
    <dgm:cxn modelId="{EAF1F407-876C-4B36-A296-CF66ECA377F3}" type="presParOf" srcId="{CBB8771B-6FD6-45C3-BE48-5F13135B7676}" destId="{02143E40-5255-4C6C-8106-3E3669DC8FEF}" srcOrd="6" destOrd="0" presId="urn:microsoft.com/office/officeart/2008/layout/VerticalCurvedList"/>
    <dgm:cxn modelId="{09BDF62D-35F8-429C-99E2-3F09399D19B4}" type="presParOf" srcId="{02143E40-5255-4C6C-8106-3E3669DC8FEF}" destId="{343B6690-0C58-4961-8046-A3922788CD1A}" srcOrd="0" destOrd="0" presId="urn:microsoft.com/office/officeart/2008/layout/VerticalCurvedList"/>
    <dgm:cxn modelId="{B1E9D0C9-928A-4F54-A91A-3AC0CB7EC624}" type="presParOf" srcId="{CBB8771B-6FD6-45C3-BE48-5F13135B7676}" destId="{1CF109C6-166E-4D11-B17C-229B04B50C73}" srcOrd="7" destOrd="0" presId="urn:microsoft.com/office/officeart/2008/layout/VerticalCurvedList"/>
    <dgm:cxn modelId="{60E3FC2E-5C7F-4472-ACA1-60281ECEA457}" type="presParOf" srcId="{CBB8771B-6FD6-45C3-BE48-5F13135B7676}" destId="{5416DB29-0A6A-40D6-814E-61871D2CC534}" srcOrd="8" destOrd="0" presId="urn:microsoft.com/office/officeart/2008/layout/VerticalCurvedList"/>
    <dgm:cxn modelId="{E9FEA923-97BE-4E4B-A9B5-AD7ACB92961A}" type="presParOf" srcId="{5416DB29-0A6A-40D6-814E-61871D2CC534}" destId="{27B45F07-C3FA-4FF7-8E0B-70DF9049B0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C164E-75E3-4EA1-A4D4-228FC3848850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83C1ADC-B501-4A60-9F37-80ABF10FB90D}">
      <dgm:prSet phldrT="[Текст]" custT="1"/>
      <dgm:spPr>
        <a:solidFill>
          <a:srgbClr val="006600"/>
        </a:solidFill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 vert="vert"/>
        <a:lstStyle/>
        <a:p>
          <a:r>
            <a:rPr lang="ru-RU" sz="2400" b="0" dirty="0" smtClean="0">
              <a:solidFill>
                <a:schemeClr val="tx1"/>
              </a:solidFill>
            </a:rPr>
            <a:t>В</a:t>
          </a:r>
          <a:r>
            <a:rPr lang="ru-RU" sz="1600" dirty="0" smtClean="0">
              <a:solidFill>
                <a:schemeClr val="tx1"/>
              </a:solidFill>
            </a:rPr>
            <a:t>сего расходов</a:t>
          </a:r>
        </a:p>
        <a:p>
          <a:r>
            <a:rPr lang="ru-RU" sz="1600" dirty="0" smtClean="0">
              <a:solidFill>
                <a:schemeClr val="tx1"/>
              </a:solidFill>
            </a:rPr>
            <a:t>по образованию</a:t>
          </a:r>
        </a:p>
        <a:p>
          <a:r>
            <a:rPr lang="ru-RU" sz="1600" b="1" dirty="0" smtClean="0">
              <a:solidFill>
                <a:schemeClr val="tx1"/>
              </a:solidFill>
            </a:rPr>
            <a:t>166714,6 </a:t>
          </a:r>
          <a:r>
            <a:rPr lang="ru-RU" sz="1600" b="0" dirty="0" smtClean="0">
              <a:solidFill>
                <a:schemeClr val="tx1"/>
              </a:solidFill>
            </a:rPr>
            <a:t>т</a:t>
          </a:r>
          <a:r>
            <a:rPr lang="ru-RU" sz="1600" dirty="0" smtClean="0">
              <a:solidFill>
                <a:schemeClr val="tx1"/>
              </a:solidFill>
            </a:rPr>
            <a:t>ыс. руб .</a:t>
          </a:r>
          <a:endParaRPr lang="ru-RU" sz="1600" dirty="0">
            <a:solidFill>
              <a:schemeClr val="tx1"/>
            </a:solidFill>
          </a:endParaRPr>
        </a:p>
      </dgm:t>
    </dgm:pt>
    <dgm:pt modelId="{F2870F1D-DCB9-48D6-B342-383752EEF8E6}" type="parTrans" cxnId="{683C3CD0-4FAA-46C7-BD94-221082D9FBFE}">
      <dgm:prSet/>
      <dgm:spPr/>
      <dgm:t>
        <a:bodyPr/>
        <a:lstStyle/>
        <a:p>
          <a:endParaRPr lang="ru-RU"/>
        </a:p>
      </dgm:t>
    </dgm:pt>
    <dgm:pt modelId="{E105040C-A850-43D5-81D3-97A2CB281C01}" type="sibTrans" cxnId="{683C3CD0-4FAA-46C7-BD94-221082D9FBFE}">
      <dgm:prSet/>
      <dgm:spPr/>
      <dgm:t>
        <a:bodyPr/>
        <a:lstStyle/>
        <a:p>
          <a:endParaRPr lang="ru-RU"/>
        </a:p>
      </dgm:t>
    </dgm:pt>
    <dgm:pt modelId="{A78854DD-8490-41E8-9C17-0016378DF3E6}">
      <dgm:prSet phldrT="[Текст]" custT="1"/>
      <dgm:spPr>
        <a:solidFill>
          <a:srgbClr val="92D050"/>
        </a:solidFill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/>
        <a:lstStyle/>
        <a:p>
          <a:pPr algn="l"/>
          <a:r>
            <a:rPr lang="ru-RU" sz="1400" dirty="0" smtClean="0">
              <a:solidFill>
                <a:schemeClr val="tx1"/>
              </a:solidFill>
            </a:rPr>
            <a:t>  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</a:t>
          </a:r>
          <a:r>
            <a:rPr lang="ru-RU" sz="16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Дошкольное образование – 27066,4 тыс. руб</a:t>
          </a:r>
          <a:r>
            <a:rPr lang="ru-RU" sz="1400" dirty="0" smtClean="0">
              <a:solidFill>
                <a:schemeClr val="tx1"/>
              </a:solidFill>
            </a:rPr>
            <a:t>., из них: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расходы на обеспечение деятельности – 26462,4 тыс. руб.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- софинансирование на укрепление МТБ – 604,0 тыс. руб.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</a:t>
          </a:r>
          <a:endParaRPr lang="ru-RU" sz="1400" dirty="0" smtClean="0">
            <a:solidFill>
              <a:schemeClr val="tx1"/>
            </a:solidFill>
          </a:endParaRPr>
        </a:p>
        <a:p>
          <a:pPr algn="l"/>
          <a:r>
            <a:rPr lang="ru-RU" sz="1400" dirty="0" smtClean="0">
              <a:solidFill>
                <a:schemeClr val="tx1"/>
              </a:solidFill>
            </a:rPr>
            <a:t> </a:t>
          </a:r>
          <a:endParaRPr lang="ru-RU" sz="1400" dirty="0">
            <a:solidFill>
              <a:schemeClr val="tx1"/>
            </a:solidFill>
          </a:endParaRPr>
        </a:p>
      </dgm:t>
    </dgm:pt>
    <dgm:pt modelId="{5BCC53AD-9EDC-46DF-A709-685E9C6BE5E5}" type="parTrans" cxnId="{B92E1D31-0D34-46A5-B4B2-4C8CA59BBB78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0FBAF0F4-DA91-407C-86F0-1779BC304DDD}" type="sibTrans" cxnId="{B92E1D31-0D34-46A5-B4B2-4C8CA59BBB78}">
      <dgm:prSet/>
      <dgm:spPr/>
      <dgm:t>
        <a:bodyPr/>
        <a:lstStyle/>
        <a:p>
          <a:endParaRPr lang="ru-RU"/>
        </a:p>
      </dgm:t>
    </dgm:pt>
    <dgm:pt modelId="{C283E479-C44B-41D8-8207-DDE6829780CB}">
      <dgm:prSet phldrT="[Текст]" custT="1"/>
      <dgm:spPr>
        <a:solidFill>
          <a:srgbClr val="92D050"/>
        </a:solidFill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/>
        <a:lstStyle/>
        <a:p>
          <a:pPr algn="l"/>
          <a:endParaRPr lang="ru-RU" sz="1200" dirty="0" smtClean="0">
            <a:solidFill>
              <a:schemeClr val="tx1"/>
            </a:solidFill>
          </a:endParaRPr>
        </a:p>
        <a:p>
          <a:pPr algn="l"/>
          <a:endParaRPr lang="ru-RU" sz="1200" dirty="0" smtClean="0">
            <a:solidFill>
              <a:schemeClr val="tx1"/>
            </a:solidFill>
          </a:endParaRPr>
        </a:p>
        <a:p>
          <a:pPr algn="l"/>
          <a:r>
            <a:rPr lang="ru-RU" sz="1200" dirty="0" smtClean="0">
              <a:solidFill>
                <a:schemeClr val="tx1"/>
              </a:solidFill>
            </a:rPr>
            <a:t>   </a:t>
          </a:r>
          <a:r>
            <a:rPr lang="ru-RU" sz="1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Общее образование – 118693,9 тыс. руб</a:t>
          </a:r>
          <a:r>
            <a:rPr lang="ru-RU" sz="1200" dirty="0" smtClean="0">
              <a:solidFill>
                <a:schemeClr val="tx1"/>
              </a:solidFill>
            </a:rPr>
            <a:t>.,  из них:</a:t>
          </a:r>
        </a:p>
        <a:p>
          <a:pPr algn="l"/>
          <a:r>
            <a:rPr lang="ru-RU" sz="1200" dirty="0" smtClean="0">
              <a:solidFill>
                <a:schemeClr val="tx1"/>
              </a:solidFill>
            </a:rPr>
            <a:t>  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на обеспечение  деятельности – 96731,1 тыс. руб.;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софинансирование на подвоз учащихся – 4603,3 тыс. руб.;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софинансирование на обеспечение горячим питанием учащихся начальных классов и детей из малоимущих семей – 4222,9 тыс. руб.;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софинансирование на обеспечение комплексной безопасности и на укрепление МТБ – 2530,2 тыс. руб.;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предоставление льготного проезда отдельным категориям граждан – 185,0 тыс. руб.;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на выплату ежемесячного денежного вознаграждения за классное руководство – 7421,4 тыс. руб. – ФБ;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строительство школы в д. Хорошево – 3000,0 тыс. руб.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endParaRPr lang="ru-RU" sz="1200" dirty="0" smtClean="0">
            <a:solidFill>
              <a:schemeClr val="tx1"/>
            </a:solidFill>
          </a:endParaRPr>
        </a:p>
        <a:p>
          <a:pPr algn="l"/>
          <a:endParaRPr lang="ru-RU" sz="1200" dirty="0">
            <a:solidFill>
              <a:schemeClr val="tx1"/>
            </a:solidFill>
          </a:endParaRPr>
        </a:p>
      </dgm:t>
    </dgm:pt>
    <dgm:pt modelId="{D70D9ECB-19DB-452A-92BB-B51C056ACBFE}" type="parTrans" cxnId="{974DDCE9-FB04-4168-AB64-6C00B5E8D4D1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5CACC4CA-3C7F-4402-B0F8-7B860AB23718}" type="sibTrans" cxnId="{974DDCE9-FB04-4168-AB64-6C00B5E8D4D1}">
      <dgm:prSet/>
      <dgm:spPr/>
      <dgm:t>
        <a:bodyPr/>
        <a:lstStyle/>
        <a:p>
          <a:endParaRPr lang="ru-RU"/>
        </a:p>
      </dgm:t>
    </dgm:pt>
    <dgm:pt modelId="{2FDA4EF6-ABCA-4912-847A-D0A92C390970}">
      <dgm:prSet custT="1"/>
      <dgm:spPr>
        <a:solidFill>
          <a:srgbClr val="92D050"/>
        </a:solidFill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/>
        <a:lstStyle/>
        <a:p>
          <a:pPr algn="l"/>
          <a:r>
            <a:rPr lang="ru-RU" sz="1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Организация отдыха детей в каникулярное время – 918,0 тыс. руб</a:t>
          </a:r>
          <a:r>
            <a: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4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23244A-4B5A-4D5D-BDAB-0DB9EA6C36F9}" type="parTrans" cxnId="{3EAB13E8-2208-4C21-9C49-0130F70C7FDD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EBAB1FBB-45E1-40F7-9F86-A62D859C95BE}" type="sibTrans" cxnId="{3EAB13E8-2208-4C21-9C49-0130F70C7FDD}">
      <dgm:prSet/>
      <dgm:spPr/>
      <dgm:t>
        <a:bodyPr/>
        <a:lstStyle/>
        <a:p>
          <a:endParaRPr lang="ru-RU"/>
        </a:p>
      </dgm:t>
    </dgm:pt>
    <dgm:pt modelId="{C380367B-5AE3-4D96-9E21-AC0D917CFEE7}">
      <dgm:prSet custT="1"/>
      <dgm:spPr>
        <a:solidFill>
          <a:srgbClr val="92D050"/>
        </a:solidFill>
        <a:scene3d>
          <a:camera prst="orthographicFront"/>
          <a:lightRig rig="chilly" dir="t"/>
        </a:scene3d>
        <a:sp3d prstMaterial="translucentPowder">
          <a:bevelT w="127000" h="25400" prst="relaxedInset"/>
        </a:sp3d>
      </dgm:spPr>
      <dgm:t>
        <a:bodyPr/>
        <a:lstStyle/>
        <a:p>
          <a:pPr algn="l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– 7173,7 тыс. руб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., из них:</a:t>
          </a:r>
        </a:p>
        <a:p>
          <a:pPr algn="l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ДЮСШ – 1198,5 тыс. руб.;</a:t>
          </a: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школа искусств – 5975,2 тыс. руб.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B3888E-93DB-4018-8089-C6C339E2FC66}" type="parTrans" cxnId="{A8872BE6-4510-49B6-8CAF-B071A92E1FE9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DB462701-6A10-4BAA-80FB-234025A28A75}" type="sibTrans" cxnId="{A8872BE6-4510-49B6-8CAF-B071A92E1FE9}">
      <dgm:prSet/>
      <dgm:spPr/>
      <dgm:t>
        <a:bodyPr/>
        <a:lstStyle/>
        <a:p>
          <a:endParaRPr lang="ru-RU"/>
        </a:p>
      </dgm:t>
    </dgm:pt>
    <dgm:pt modelId="{C36FEE5A-28DB-48F0-84F0-0652E5914AC1}" type="pres">
      <dgm:prSet presAssocID="{205C164E-75E3-4EA1-A4D4-228FC384885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F53AF3-4A7A-4729-821C-64FC25CFEDEE}" type="pres">
      <dgm:prSet presAssocID="{A83C1ADC-B501-4A60-9F37-80ABF10FB90D}" presName="root1" presStyleCnt="0"/>
      <dgm:spPr/>
      <dgm:t>
        <a:bodyPr/>
        <a:lstStyle/>
        <a:p>
          <a:endParaRPr lang="ru-RU"/>
        </a:p>
      </dgm:t>
    </dgm:pt>
    <dgm:pt modelId="{6F729DE0-D323-423A-8914-B8B74CE78069}" type="pres">
      <dgm:prSet presAssocID="{A83C1ADC-B501-4A60-9F37-80ABF10FB90D}" presName="LevelOneTextNode" presStyleLbl="node0" presStyleIdx="0" presStyleCnt="1" custScaleX="195455" custScaleY="141982" custLinFactNeighborX="-18278" custLinFactNeighborY="-2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F54541-38FA-413C-840D-94F30636B80B}" type="pres">
      <dgm:prSet presAssocID="{A83C1ADC-B501-4A60-9F37-80ABF10FB90D}" presName="level2hierChild" presStyleCnt="0"/>
      <dgm:spPr/>
      <dgm:t>
        <a:bodyPr/>
        <a:lstStyle/>
        <a:p>
          <a:endParaRPr lang="ru-RU"/>
        </a:p>
      </dgm:t>
    </dgm:pt>
    <dgm:pt modelId="{5F690BAD-46B8-46E0-BF32-BE18A938B206}" type="pres">
      <dgm:prSet presAssocID="{5BCC53AD-9EDC-46DF-A709-685E9C6BE5E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BAA2E12D-C479-41C5-AE04-A15316C4E87B}" type="pres">
      <dgm:prSet presAssocID="{5BCC53AD-9EDC-46DF-A709-685E9C6BE5E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99A4381-9CB0-4570-9437-E43D85B2B06E}" type="pres">
      <dgm:prSet presAssocID="{A78854DD-8490-41E8-9C17-0016378DF3E6}" presName="root2" presStyleCnt="0"/>
      <dgm:spPr/>
      <dgm:t>
        <a:bodyPr/>
        <a:lstStyle/>
        <a:p>
          <a:endParaRPr lang="ru-RU"/>
        </a:p>
      </dgm:t>
    </dgm:pt>
    <dgm:pt modelId="{C85026B7-7D40-423D-BBEF-FF465CCC3A4B}" type="pres">
      <dgm:prSet presAssocID="{A78854DD-8490-41E8-9C17-0016378DF3E6}" presName="LevelTwoTextNode" presStyleLbl="node2" presStyleIdx="0" presStyleCnt="4" custScaleX="496308" custScaleY="194549" custLinFactNeighborX="1994" custLinFactNeighborY="-258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9FFC24-8922-42C3-BBA8-B5C1CAE2978A}" type="pres">
      <dgm:prSet presAssocID="{A78854DD-8490-41E8-9C17-0016378DF3E6}" presName="level3hierChild" presStyleCnt="0"/>
      <dgm:spPr/>
      <dgm:t>
        <a:bodyPr/>
        <a:lstStyle/>
        <a:p>
          <a:endParaRPr lang="ru-RU"/>
        </a:p>
      </dgm:t>
    </dgm:pt>
    <dgm:pt modelId="{CB1875AC-F026-4609-BFD5-A025E0666B41}" type="pres">
      <dgm:prSet presAssocID="{D70D9ECB-19DB-452A-92BB-B51C056ACBFE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98985133-1C09-4352-B4B8-CC9DC48D7868}" type="pres">
      <dgm:prSet presAssocID="{D70D9ECB-19DB-452A-92BB-B51C056ACBF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AF93A64-49AE-4FD6-B463-36C6B7F5AFD5}" type="pres">
      <dgm:prSet presAssocID="{C283E479-C44B-41D8-8207-DDE6829780CB}" presName="root2" presStyleCnt="0"/>
      <dgm:spPr/>
      <dgm:t>
        <a:bodyPr/>
        <a:lstStyle/>
        <a:p>
          <a:endParaRPr lang="ru-RU"/>
        </a:p>
      </dgm:t>
    </dgm:pt>
    <dgm:pt modelId="{434AA628-598D-4067-A7E1-E078A9F57BFD}" type="pres">
      <dgm:prSet presAssocID="{C283E479-C44B-41D8-8207-DDE6829780CB}" presName="LevelTwoTextNode" presStyleLbl="node2" presStyleIdx="1" presStyleCnt="4" custScaleX="487190" custScaleY="607839" custLinFactNeighborX="1129" custLinFactNeighborY="-23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4C5FE1-B0CD-4578-A117-F087CEC6BA61}" type="pres">
      <dgm:prSet presAssocID="{C283E479-C44B-41D8-8207-DDE6829780CB}" presName="level3hierChild" presStyleCnt="0"/>
      <dgm:spPr/>
      <dgm:t>
        <a:bodyPr/>
        <a:lstStyle/>
        <a:p>
          <a:endParaRPr lang="ru-RU"/>
        </a:p>
      </dgm:t>
    </dgm:pt>
    <dgm:pt modelId="{67986D80-221C-4AC1-9AB4-A230D5EC07CC}" type="pres">
      <dgm:prSet presAssocID="{5DB3888E-93DB-4018-8089-C6C339E2FC6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532D0E19-6180-4572-A6C5-A5D06FC50D72}" type="pres">
      <dgm:prSet presAssocID="{5DB3888E-93DB-4018-8089-C6C339E2FC6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5CEB27F-B241-413E-B1A4-3D29A0A3007F}" type="pres">
      <dgm:prSet presAssocID="{C380367B-5AE3-4D96-9E21-AC0D917CFEE7}" presName="root2" presStyleCnt="0"/>
      <dgm:spPr/>
      <dgm:t>
        <a:bodyPr/>
        <a:lstStyle/>
        <a:p>
          <a:endParaRPr lang="ru-RU"/>
        </a:p>
      </dgm:t>
    </dgm:pt>
    <dgm:pt modelId="{B37C52C4-1248-45A1-87B0-C4B8D492BC96}" type="pres">
      <dgm:prSet presAssocID="{C380367B-5AE3-4D96-9E21-AC0D917CFEE7}" presName="LevelTwoTextNode" presStyleLbl="node2" presStyleIdx="2" presStyleCnt="4" custScaleX="344764" custScaleY="175373" custLinFactNeighborX="155" custLinFactNeighborY="-22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6448A4-75D8-4D72-A035-193EAB966B7B}" type="pres">
      <dgm:prSet presAssocID="{C380367B-5AE3-4D96-9E21-AC0D917CFEE7}" presName="level3hierChild" presStyleCnt="0"/>
      <dgm:spPr/>
      <dgm:t>
        <a:bodyPr/>
        <a:lstStyle/>
        <a:p>
          <a:endParaRPr lang="ru-RU"/>
        </a:p>
      </dgm:t>
    </dgm:pt>
    <dgm:pt modelId="{8EF97A1F-8747-4AD0-A73B-A95984F6BD67}" type="pres">
      <dgm:prSet presAssocID="{9F23244A-4B5A-4D5D-BDAB-0DB9EA6C36F9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869E5F1-B82F-475D-B602-F8193B1CE5F5}" type="pres">
      <dgm:prSet presAssocID="{9F23244A-4B5A-4D5D-BDAB-0DB9EA6C36F9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B5851FA-BC9F-436E-96A9-6F330F77617D}" type="pres">
      <dgm:prSet presAssocID="{2FDA4EF6-ABCA-4912-847A-D0A92C390970}" presName="root2" presStyleCnt="0"/>
      <dgm:spPr/>
      <dgm:t>
        <a:bodyPr/>
        <a:lstStyle/>
        <a:p>
          <a:endParaRPr lang="ru-RU"/>
        </a:p>
      </dgm:t>
    </dgm:pt>
    <dgm:pt modelId="{2ACAA9C1-A2EE-4BFF-A52E-EDDABF190645}" type="pres">
      <dgm:prSet presAssocID="{2FDA4EF6-ABCA-4912-847A-D0A92C390970}" presName="LevelTwoTextNode" presStyleLbl="node2" presStyleIdx="3" presStyleCnt="4" custScaleX="487636" custScaleY="143027" custLinFactNeighborX="-776" custLinFactNeighborY="-15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153164-649A-4E23-A08F-060DC40B360A}" type="pres">
      <dgm:prSet presAssocID="{2FDA4EF6-ABCA-4912-847A-D0A92C390970}" presName="level3hierChild" presStyleCnt="0"/>
      <dgm:spPr/>
      <dgm:t>
        <a:bodyPr/>
        <a:lstStyle/>
        <a:p>
          <a:endParaRPr lang="ru-RU"/>
        </a:p>
      </dgm:t>
    </dgm:pt>
  </dgm:ptLst>
  <dgm:cxnLst>
    <dgm:cxn modelId="{6E0A454B-ACB6-40CD-9C1F-82935B97525E}" type="presOf" srcId="{9F23244A-4B5A-4D5D-BDAB-0DB9EA6C36F9}" destId="{4869E5F1-B82F-475D-B602-F8193B1CE5F5}" srcOrd="1" destOrd="0" presId="urn:microsoft.com/office/officeart/2008/layout/HorizontalMultiLevelHierarchy"/>
    <dgm:cxn modelId="{64CC2FD2-1020-422D-A798-5A6139E309DA}" type="presOf" srcId="{D70D9ECB-19DB-452A-92BB-B51C056ACBFE}" destId="{98985133-1C09-4352-B4B8-CC9DC48D7868}" srcOrd="1" destOrd="0" presId="urn:microsoft.com/office/officeart/2008/layout/HorizontalMultiLevelHierarchy"/>
    <dgm:cxn modelId="{4D20EE44-E929-4865-8842-59DEB5523C96}" type="presOf" srcId="{C283E479-C44B-41D8-8207-DDE6829780CB}" destId="{434AA628-598D-4067-A7E1-E078A9F57BFD}" srcOrd="0" destOrd="0" presId="urn:microsoft.com/office/officeart/2008/layout/HorizontalMultiLevelHierarchy"/>
    <dgm:cxn modelId="{974DDCE9-FB04-4168-AB64-6C00B5E8D4D1}" srcId="{A83C1ADC-B501-4A60-9F37-80ABF10FB90D}" destId="{C283E479-C44B-41D8-8207-DDE6829780CB}" srcOrd="1" destOrd="0" parTransId="{D70D9ECB-19DB-452A-92BB-B51C056ACBFE}" sibTransId="{5CACC4CA-3C7F-4402-B0F8-7B860AB23718}"/>
    <dgm:cxn modelId="{683C3CD0-4FAA-46C7-BD94-221082D9FBFE}" srcId="{205C164E-75E3-4EA1-A4D4-228FC3848850}" destId="{A83C1ADC-B501-4A60-9F37-80ABF10FB90D}" srcOrd="0" destOrd="0" parTransId="{F2870F1D-DCB9-48D6-B342-383752EEF8E6}" sibTransId="{E105040C-A850-43D5-81D3-97A2CB281C01}"/>
    <dgm:cxn modelId="{9FFD0E5B-DB21-4983-BEDE-13ADF38EDBCD}" type="presOf" srcId="{D70D9ECB-19DB-452A-92BB-B51C056ACBFE}" destId="{CB1875AC-F026-4609-BFD5-A025E0666B41}" srcOrd="0" destOrd="0" presId="urn:microsoft.com/office/officeart/2008/layout/HorizontalMultiLevelHierarchy"/>
    <dgm:cxn modelId="{A6AF0E9F-7FC7-493F-823A-1E2A50122601}" type="presOf" srcId="{5BCC53AD-9EDC-46DF-A709-685E9C6BE5E5}" destId="{5F690BAD-46B8-46E0-BF32-BE18A938B206}" srcOrd="0" destOrd="0" presId="urn:microsoft.com/office/officeart/2008/layout/HorizontalMultiLevelHierarchy"/>
    <dgm:cxn modelId="{19BA5AD8-952F-46C7-AD7C-C4A3C0632764}" type="presOf" srcId="{C380367B-5AE3-4D96-9E21-AC0D917CFEE7}" destId="{B37C52C4-1248-45A1-87B0-C4B8D492BC96}" srcOrd="0" destOrd="0" presId="urn:microsoft.com/office/officeart/2008/layout/HorizontalMultiLevelHierarchy"/>
    <dgm:cxn modelId="{9B0DB191-326D-48F8-9393-E07059221824}" type="presOf" srcId="{5DB3888E-93DB-4018-8089-C6C339E2FC66}" destId="{532D0E19-6180-4572-A6C5-A5D06FC50D72}" srcOrd="1" destOrd="0" presId="urn:microsoft.com/office/officeart/2008/layout/HorizontalMultiLevelHierarchy"/>
    <dgm:cxn modelId="{AEC91991-7CDE-468A-8824-447ABA159BE8}" type="presOf" srcId="{205C164E-75E3-4EA1-A4D4-228FC3848850}" destId="{C36FEE5A-28DB-48F0-84F0-0652E5914AC1}" srcOrd="0" destOrd="0" presId="urn:microsoft.com/office/officeart/2008/layout/HorizontalMultiLevelHierarchy"/>
    <dgm:cxn modelId="{1CD8F356-9C5F-410C-A003-F1F83112EA22}" type="presOf" srcId="{A78854DD-8490-41E8-9C17-0016378DF3E6}" destId="{C85026B7-7D40-423D-BBEF-FF465CCC3A4B}" srcOrd="0" destOrd="0" presId="urn:microsoft.com/office/officeart/2008/layout/HorizontalMultiLevelHierarchy"/>
    <dgm:cxn modelId="{9FA724BA-9962-4DC1-9238-B78930E69952}" type="presOf" srcId="{9F23244A-4B5A-4D5D-BDAB-0DB9EA6C36F9}" destId="{8EF97A1F-8747-4AD0-A73B-A95984F6BD67}" srcOrd="0" destOrd="0" presId="urn:microsoft.com/office/officeart/2008/layout/HorizontalMultiLevelHierarchy"/>
    <dgm:cxn modelId="{A8872BE6-4510-49B6-8CAF-B071A92E1FE9}" srcId="{A83C1ADC-B501-4A60-9F37-80ABF10FB90D}" destId="{C380367B-5AE3-4D96-9E21-AC0D917CFEE7}" srcOrd="2" destOrd="0" parTransId="{5DB3888E-93DB-4018-8089-C6C339E2FC66}" sibTransId="{DB462701-6A10-4BAA-80FB-234025A28A75}"/>
    <dgm:cxn modelId="{B92E1D31-0D34-46A5-B4B2-4C8CA59BBB78}" srcId="{A83C1ADC-B501-4A60-9F37-80ABF10FB90D}" destId="{A78854DD-8490-41E8-9C17-0016378DF3E6}" srcOrd="0" destOrd="0" parTransId="{5BCC53AD-9EDC-46DF-A709-685E9C6BE5E5}" sibTransId="{0FBAF0F4-DA91-407C-86F0-1779BC304DDD}"/>
    <dgm:cxn modelId="{AE20AFE0-DEDD-4191-B236-08959F61DED1}" type="presOf" srcId="{2FDA4EF6-ABCA-4912-847A-D0A92C390970}" destId="{2ACAA9C1-A2EE-4BFF-A52E-EDDABF190645}" srcOrd="0" destOrd="0" presId="urn:microsoft.com/office/officeart/2008/layout/HorizontalMultiLevelHierarchy"/>
    <dgm:cxn modelId="{CB983048-7EC7-4756-B22A-B467B846BBE3}" type="presOf" srcId="{5BCC53AD-9EDC-46DF-A709-685E9C6BE5E5}" destId="{BAA2E12D-C479-41C5-AE04-A15316C4E87B}" srcOrd="1" destOrd="0" presId="urn:microsoft.com/office/officeart/2008/layout/HorizontalMultiLevelHierarchy"/>
    <dgm:cxn modelId="{73F3829D-626C-4807-8A7D-858F49FC675E}" type="presOf" srcId="{A83C1ADC-B501-4A60-9F37-80ABF10FB90D}" destId="{6F729DE0-D323-423A-8914-B8B74CE78069}" srcOrd="0" destOrd="0" presId="urn:microsoft.com/office/officeart/2008/layout/HorizontalMultiLevelHierarchy"/>
    <dgm:cxn modelId="{3EAB13E8-2208-4C21-9C49-0130F70C7FDD}" srcId="{A83C1ADC-B501-4A60-9F37-80ABF10FB90D}" destId="{2FDA4EF6-ABCA-4912-847A-D0A92C390970}" srcOrd="3" destOrd="0" parTransId="{9F23244A-4B5A-4D5D-BDAB-0DB9EA6C36F9}" sibTransId="{EBAB1FBB-45E1-40F7-9F86-A62D859C95BE}"/>
    <dgm:cxn modelId="{4ECA6713-FB98-4707-8788-57EA2AA4723B}" type="presOf" srcId="{5DB3888E-93DB-4018-8089-C6C339E2FC66}" destId="{67986D80-221C-4AC1-9AB4-A230D5EC07CC}" srcOrd="0" destOrd="0" presId="urn:microsoft.com/office/officeart/2008/layout/HorizontalMultiLevelHierarchy"/>
    <dgm:cxn modelId="{9FD335F6-34A0-4B01-9E32-B69BBA2486FF}" type="presParOf" srcId="{C36FEE5A-28DB-48F0-84F0-0652E5914AC1}" destId="{6AF53AF3-4A7A-4729-821C-64FC25CFEDEE}" srcOrd="0" destOrd="0" presId="urn:microsoft.com/office/officeart/2008/layout/HorizontalMultiLevelHierarchy"/>
    <dgm:cxn modelId="{C1EEA69E-58CD-4E6A-A874-6C38153D3DA6}" type="presParOf" srcId="{6AF53AF3-4A7A-4729-821C-64FC25CFEDEE}" destId="{6F729DE0-D323-423A-8914-B8B74CE78069}" srcOrd="0" destOrd="0" presId="urn:microsoft.com/office/officeart/2008/layout/HorizontalMultiLevelHierarchy"/>
    <dgm:cxn modelId="{D3898EC9-913B-48B3-A3A8-6806CAED94FD}" type="presParOf" srcId="{6AF53AF3-4A7A-4729-821C-64FC25CFEDEE}" destId="{51F54541-38FA-413C-840D-94F30636B80B}" srcOrd="1" destOrd="0" presId="urn:microsoft.com/office/officeart/2008/layout/HorizontalMultiLevelHierarchy"/>
    <dgm:cxn modelId="{24AA53BF-911E-4C10-8D44-54682671672E}" type="presParOf" srcId="{51F54541-38FA-413C-840D-94F30636B80B}" destId="{5F690BAD-46B8-46E0-BF32-BE18A938B206}" srcOrd="0" destOrd="0" presId="urn:microsoft.com/office/officeart/2008/layout/HorizontalMultiLevelHierarchy"/>
    <dgm:cxn modelId="{CAACEFFC-AD34-4CD8-B201-DE68142C83D6}" type="presParOf" srcId="{5F690BAD-46B8-46E0-BF32-BE18A938B206}" destId="{BAA2E12D-C479-41C5-AE04-A15316C4E87B}" srcOrd="0" destOrd="0" presId="urn:microsoft.com/office/officeart/2008/layout/HorizontalMultiLevelHierarchy"/>
    <dgm:cxn modelId="{29E7AAC5-3D69-4700-B90E-F637ACC332EA}" type="presParOf" srcId="{51F54541-38FA-413C-840D-94F30636B80B}" destId="{D99A4381-9CB0-4570-9437-E43D85B2B06E}" srcOrd="1" destOrd="0" presId="urn:microsoft.com/office/officeart/2008/layout/HorizontalMultiLevelHierarchy"/>
    <dgm:cxn modelId="{9B846398-133E-41CB-9CF7-EF676D353E4F}" type="presParOf" srcId="{D99A4381-9CB0-4570-9437-E43D85B2B06E}" destId="{C85026B7-7D40-423D-BBEF-FF465CCC3A4B}" srcOrd="0" destOrd="0" presId="urn:microsoft.com/office/officeart/2008/layout/HorizontalMultiLevelHierarchy"/>
    <dgm:cxn modelId="{983CA5C7-B909-4FEF-BDB6-686CB56A6F22}" type="presParOf" srcId="{D99A4381-9CB0-4570-9437-E43D85B2B06E}" destId="{329FFC24-8922-42C3-BBA8-B5C1CAE2978A}" srcOrd="1" destOrd="0" presId="urn:microsoft.com/office/officeart/2008/layout/HorizontalMultiLevelHierarchy"/>
    <dgm:cxn modelId="{AEE8726F-9AC5-4C86-A10D-D2E978CBB53B}" type="presParOf" srcId="{51F54541-38FA-413C-840D-94F30636B80B}" destId="{CB1875AC-F026-4609-BFD5-A025E0666B41}" srcOrd="2" destOrd="0" presId="urn:microsoft.com/office/officeart/2008/layout/HorizontalMultiLevelHierarchy"/>
    <dgm:cxn modelId="{85365F6C-32FB-4EC5-9D76-2C26487C1381}" type="presParOf" srcId="{CB1875AC-F026-4609-BFD5-A025E0666B41}" destId="{98985133-1C09-4352-B4B8-CC9DC48D7868}" srcOrd="0" destOrd="0" presId="urn:microsoft.com/office/officeart/2008/layout/HorizontalMultiLevelHierarchy"/>
    <dgm:cxn modelId="{6042A347-D067-4A29-ABB3-E2F594E17357}" type="presParOf" srcId="{51F54541-38FA-413C-840D-94F30636B80B}" destId="{7AF93A64-49AE-4FD6-B463-36C6B7F5AFD5}" srcOrd="3" destOrd="0" presId="urn:microsoft.com/office/officeart/2008/layout/HorizontalMultiLevelHierarchy"/>
    <dgm:cxn modelId="{DEBA4A30-4888-4152-9ACD-658C966F920A}" type="presParOf" srcId="{7AF93A64-49AE-4FD6-B463-36C6B7F5AFD5}" destId="{434AA628-598D-4067-A7E1-E078A9F57BFD}" srcOrd="0" destOrd="0" presId="urn:microsoft.com/office/officeart/2008/layout/HorizontalMultiLevelHierarchy"/>
    <dgm:cxn modelId="{6748B355-47B9-439D-88A1-61F20D041AFA}" type="presParOf" srcId="{7AF93A64-49AE-4FD6-B463-36C6B7F5AFD5}" destId="{8A4C5FE1-B0CD-4578-A117-F087CEC6BA61}" srcOrd="1" destOrd="0" presId="urn:microsoft.com/office/officeart/2008/layout/HorizontalMultiLevelHierarchy"/>
    <dgm:cxn modelId="{2341A35F-058E-4E57-B035-BA0D49826D67}" type="presParOf" srcId="{51F54541-38FA-413C-840D-94F30636B80B}" destId="{67986D80-221C-4AC1-9AB4-A230D5EC07CC}" srcOrd="4" destOrd="0" presId="urn:microsoft.com/office/officeart/2008/layout/HorizontalMultiLevelHierarchy"/>
    <dgm:cxn modelId="{CDED19BE-12AB-47C7-8C7C-7AC648843B74}" type="presParOf" srcId="{67986D80-221C-4AC1-9AB4-A230D5EC07CC}" destId="{532D0E19-6180-4572-A6C5-A5D06FC50D72}" srcOrd="0" destOrd="0" presId="urn:microsoft.com/office/officeart/2008/layout/HorizontalMultiLevelHierarchy"/>
    <dgm:cxn modelId="{A6289208-8487-4C60-B009-D126921E8B80}" type="presParOf" srcId="{51F54541-38FA-413C-840D-94F30636B80B}" destId="{B5CEB27F-B241-413E-B1A4-3D29A0A3007F}" srcOrd="5" destOrd="0" presId="urn:microsoft.com/office/officeart/2008/layout/HorizontalMultiLevelHierarchy"/>
    <dgm:cxn modelId="{979B19E9-0D34-4D71-A1C7-59D6D74AEA96}" type="presParOf" srcId="{B5CEB27F-B241-413E-B1A4-3D29A0A3007F}" destId="{B37C52C4-1248-45A1-87B0-C4B8D492BC96}" srcOrd="0" destOrd="0" presId="urn:microsoft.com/office/officeart/2008/layout/HorizontalMultiLevelHierarchy"/>
    <dgm:cxn modelId="{1407D2B7-CD3C-4018-90A3-612B24D035AB}" type="presParOf" srcId="{B5CEB27F-B241-413E-B1A4-3D29A0A3007F}" destId="{466448A4-75D8-4D72-A035-193EAB966B7B}" srcOrd="1" destOrd="0" presId="urn:microsoft.com/office/officeart/2008/layout/HorizontalMultiLevelHierarchy"/>
    <dgm:cxn modelId="{BCE90F24-2DF6-4842-B597-5B9379A382EF}" type="presParOf" srcId="{51F54541-38FA-413C-840D-94F30636B80B}" destId="{8EF97A1F-8747-4AD0-A73B-A95984F6BD67}" srcOrd="6" destOrd="0" presId="urn:microsoft.com/office/officeart/2008/layout/HorizontalMultiLevelHierarchy"/>
    <dgm:cxn modelId="{F443A7CA-4099-4760-B9BE-BF90B4099314}" type="presParOf" srcId="{8EF97A1F-8747-4AD0-A73B-A95984F6BD67}" destId="{4869E5F1-B82F-475D-B602-F8193B1CE5F5}" srcOrd="0" destOrd="0" presId="urn:microsoft.com/office/officeart/2008/layout/HorizontalMultiLevelHierarchy"/>
    <dgm:cxn modelId="{76AC17C0-2626-40CA-982C-A3F9ACE90B16}" type="presParOf" srcId="{51F54541-38FA-413C-840D-94F30636B80B}" destId="{2B5851FA-BC9F-436E-96A9-6F330F77617D}" srcOrd="7" destOrd="0" presId="urn:microsoft.com/office/officeart/2008/layout/HorizontalMultiLevelHierarchy"/>
    <dgm:cxn modelId="{E79A31FF-524F-4C64-A6D0-FFAA20F39109}" type="presParOf" srcId="{2B5851FA-BC9F-436E-96A9-6F330F77617D}" destId="{2ACAA9C1-A2EE-4BFF-A52E-EDDABF190645}" srcOrd="0" destOrd="0" presId="urn:microsoft.com/office/officeart/2008/layout/HorizontalMultiLevelHierarchy"/>
    <dgm:cxn modelId="{5976501E-3DB3-4495-8DDB-BC89DF0698AF}" type="presParOf" srcId="{2B5851FA-BC9F-436E-96A9-6F330F77617D}" destId="{8F153164-649A-4E23-A08F-060DC40B360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A23A16-C7E2-449B-9B1A-6ED08A165ED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B84B66-7A15-4CC7-92DF-9539A6153FC9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Строительство Дома культуры д. Хорошево – 3000,0 тыс. руб</a:t>
          </a: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0" dirty="0">
            <a:solidFill>
              <a:schemeClr val="tx1"/>
            </a:solidFill>
          </a:endParaRPr>
        </a:p>
      </dgm:t>
    </dgm:pt>
    <dgm:pt modelId="{633408C4-37FC-4B5E-9488-E1FE8F8F2703}" type="parTrans" cxnId="{4F9898DE-550B-4EFC-94EF-32D137F5ABFB}">
      <dgm:prSet/>
      <dgm:spPr/>
      <dgm:t>
        <a:bodyPr/>
        <a:lstStyle/>
        <a:p>
          <a:endParaRPr lang="ru-RU"/>
        </a:p>
      </dgm:t>
    </dgm:pt>
    <dgm:pt modelId="{CCD7A9BE-2AEB-49A0-8354-FE7F7B8C7F22}" type="sibTrans" cxnId="{4F9898DE-550B-4EFC-94EF-32D137F5ABFB}">
      <dgm:prSet/>
      <dgm:spPr/>
      <dgm:t>
        <a:bodyPr/>
        <a:lstStyle/>
        <a:p>
          <a:endParaRPr lang="ru-RU"/>
        </a:p>
      </dgm:t>
    </dgm:pt>
    <dgm:pt modelId="{2C5B180E-FB71-4AF1-ABBD-E1F98E83ADE5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Строительство школы в д. Хорошево – 3000,0 тыс. руб.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EB6E4D-83FA-4DA3-A0BF-5F66D83428DC}" type="parTrans" cxnId="{A5A34DD4-9717-41E3-BEBB-C846CEB091BD}">
      <dgm:prSet/>
      <dgm:spPr/>
      <dgm:t>
        <a:bodyPr/>
        <a:lstStyle/>
        <a:p>
          <a:endParaRPr lang="ru-RU"/>
        </a:p>
      </dgm:t>
    </dgm:pt>
    <dgm:pt modelId="{ACDFBEC2-D3F6-41D5-B144-F23B394A1A5F}" type="sibTrans" cxnId="{A5A34DD4-9717-41E3-BEBB-C846CEB091BD}">
      <dgm:prSet/>
      <dgm:spPr/>
      <dgm:t>
        <a:bodyPr/>
        <a:lstStyle/>
        <a:p>
          <a:endParaRPr lang="ru-RU"/>
        </a:p>
      </dgm:t>
    </dgm:pt>
    <dgm:pt modelId="{3A96E126-303E-4719-B245-0EA559AD191B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жилыми помещениями малоимущих многодетных семей, нуждающихся в жилых помещениях  - 450,0 тыс. руб.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0F1BF6-65E1-4112-904A-2F894DE5DF31}" type="parTrans" cxnId="{52ACE1D2-BAE9-4479-A960-6E01DAF93907}">
      <dgm:prSet/>
      <dgm:spPr/>
      <dgm:t>
        <a:bodyPr/>
        <a:lstStyle/>
        <a:p>
          <a:endParaRPr lang="ru-RU"/>
        </a:p>
      </dgm:t>
    </dgm:pt>
    <dgm:pt modelId="{82B1059F-E1D7-4404-869E-5C623D1AB100}" type="sibTrans" cxnId="{52ACE1D2-BAE9-4479-A960-6E01DAF93907}">
      <dgm:prSet/>
      <dgm:spPr/>
      <dgm:t>
        <a:bodyPr/>
        <a:lstStyle/>
        <a:p>
          <a:endParaRPr lang="ru-RU"/>
        </a:p>
      </dgm:t>
    </dgm:pt>
    <dgm:pt modelId="{FF167F41-19DA-4176-9683-23ACE54418CD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газификации в сельской местности </a:t>
          </a:r>
          <a:r>
            <a: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2000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3E403E-8709-4993-B8FB-A962C62F6C6F}" type="parTrans" cxnId="{1203D0D4-28CF-4EE8-BC69-05CEBCF6359D}">
      <dgm:prSet/>
      <dgm:spPr/>
      <dgm:t>
        <a:bodyPr/>
        <a:lstStyle/>
        <a:p>
          <a:endParaRPr lang="ru-RU"/>
        </a:p>
      </dgm:t>
    </dgm:pt>
    <dgm:pt modelId="{764D77C0-C923-4835-8924-6B26DA2345B5}" type="sibTrans" cxnId="{1203D0D4-28CF-4EE8-BC69-05CEBCF6359D}">
      <dgm:prSet/>
      <dgm:spPr/>
      <dgm:t>
        <a:bodyPr/>
        <a:lstStyle/>
        <a:p>
          <a:endParaRPr lang="ru-RU"/>
        </a:p>
      </dgm:t>
    </dgm:pt>
    <dgm:pt modelId="{D9E1382D-63A0-4DE7-B1B5-73B95D07B82E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на проведение капремонта объектов теплоэнергетических комплексов – 834,6 тыс. руб.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674FB0-49FF-4523-BAA5-8303789F269D}" type="parTrans" cxnId="{9B922064-66C9-4CD4-9658-3C549002D7B3}">
      <dgm:prSet/>
      <dgm:spPr/>
      <dgm:t>
        <a:bodyPr/>
        <a:lstStyle/>
        <a:p>
          <a:endParaRPr lang="ru-RU"/>
        </a:p>
      </dgm:t>
    </dgm:pt>
    <dgm:pt modelId="{41A0D3D0-1F5B-4F52-B1AB-6273F8068939}" type="sibTrans" cxnId="{9B922064-66C9-4CD4-9658-3C549002D7B3}">
      <dgm:prSet/>
      <dgm:spPr/>
      <dgm:t>
        <a:bodyPr/>
        <a:lstStyle/>
        <a:p>
          <a:endParaRPr lang="ru-RU"/>
        </a:p>
      </dgm:t>
    </dgm:pt>
    <dgm:pt modelId="{F834D444-25EA-49AD-96D7-52A1004437C2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безопасности дорожного движения на автодорогах общего пользования местного значения – 598,5 тыс. руб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CAE8C08A-C5F6-448B-B3E2-FC562931AF72}" type="parTrans" cxnId="{CD8B3514-F777-428B-B39A-E58FA2B72CEF}">
      <dgm:prSet/>
      <dgm:spPr/>
      <dgm:t>
        <a:bodyPr/>
        <a:lstStyle/>
        <a:p>
          <a:endParaRPr lang="ru-RU"/>
        </a:p>
      </dgm:t>
    </dgm:pt>
    <dgm:pt modelId="{57F77C83-0F75-40B4-96C7-E802A47C0E69}" type="sibTrans" cxnId="{CD8B3514-F777-428B-B39A-E58FA2B72CEF}">
      <dgm:prSet/>
      <dgm:spPr/>
      <dgm:t>
        <a:bodyPr/>
        <a:lstStyle/>
        <a:p>
          <a:endParaRPr lang="ru-RU"/>
        </a:p>
      </dgm:t>
    </dgm:pt>
    <dgm:pt modelId="{6A818EE3-2B3B-4BA4-AB5B-7128BDEF317D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 дворовых территорий многоквартирных домов – 383,0 тыс. руб.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385197-4F57-411E-9C31-8C75293D2480}" type="parTrans" cxnId="{BE1EFE51-67AA-446C-BCE2-EBBEC77DE217}">
      <dgm:prSet/>
      <dgm:spPr/>
      <dgm:t>
        <a:bodyPr/>
        <a:lstStyle/>
        <a:p>
          <a:endParaRPr lang="ru-RU"/>
        </a:p>
      </dgm:t>
    </dgm:pt>
    <dgm:pt modelId="{60768D95-18EC-48A1-8634-8FF155E6F49F}" type="sibTrans" cxnId="{BE1EFE51-67AA-446C-BCE2-EBBEC77DE217}">
      <dgm:prSet/>
      <dgm:spPr/>
      <dgm:t>
        <a:bodyPr/>
        <a:lstStyle/>
        <a:p>
          <a:endParaRPr lang="ru-RU"/>
        </a:p>
      </dgm:t>
    </dgm:pt>
    <dgm:pt modelId="{84A1A3EF-63EA-40EA-BF9D-8F0BB7D95B78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Капитальный ремонт и ремонт улично-дорожной сети – 7212,4 тыс. руб</a:t>
          </a:r>
          <a:endParaRPr lang="ru-RU" sz="1600" dirty="0">
            <a:solidFill>
              <a:schemeClr val="tx1"/>
            </a:solidFill>
          </a:endParaRPr>
        </a:p>
      </dgm:t>
    </dgm:pt>
    <dgm:pt modelId="{3AE24F1B-581C-4502-8035-6EC7DD07EE4B}" type="parTrans" cxnId="{423DD027-AAD6-48FE-934C-FAB581116260}">
      <dgm:prSet/>
      <dgm:spPr/>
      <dgm:t>
        <a:bodyPr/>
        <a:lstStyle/>
        <a:p>
          <a:endParaRPr lang="ru-RU"/>
        </a:p>
      </dgm:t>
    </dgm:pt>
    <dgm:pt modelId="{244FA229-3EEE-441C-86B8-FDB017250ACA}" type="sibTrans" cxnId="{423DD027-AAD6-48FE-934C-FAB581116260}">
      <dgm:prSet/>
      <dgm:spPr/>
      <dgm:t>
        <a:bodyPr/>
        <a:lstStyle/>
        <a:p>
          <a:endParaRPr lang="ru-RU"/>
        </a:p>
      </dgm:t>
    </dgm:pt>
    <dgm:pt modelId="{8817D1C6-5A11-4BEE-AD38-4770865E5656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МТБ школ и детских садов, обеспечение комплексной безопасности зданий и помещений – 3088,2 тыс. руб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717E814-1712-4DCA-8818-053A64915DA2}" type="parTrans" cxnId="{18C61ED6-3A8A-48F9-B11D-E2A2DE422F57}">
      <dgm:prSet/>
      <dgm:spPr/>
      <dgm:t>
        <a:bodyPr/>
        <a:lstStyle/>
        <a:p>
          <a:endParaRPr lang="ru-RU"/>
        </a:p>
      </dgm:t>
    </dgm:pt>
    <dgm:pt modelId="{87FD980C-4596-4401-9986-324177CE1DCF}" type="sibTrans" cxnId="{18C61ED6-3A8A-48F9-B11D-E2A2DE422F57}">
      <dgm:prSet/>
      <dgm:spPr/>
      <dgm:t>
        <a:bodyPr/>
        <a:lstStyle/>
        <a:p>
          <a:endParaRPr lang="ru-RU"/>
        </a:p>
      </dgm:t>
    </dgm:pt>
    <dgm:pt modelId="{3C4E025A-7BE7-44BA-963F-31DE3A0491F3}" type="pres">
      <dgm:prSet presAssocID="{37A23A16-C7E2-449B-9B1A-6ED08A165ED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F0B12E6-3B38-4A49-8B01-F3868BB012AB}" type="pres">
      <dgm:prSet presAssocID="{7FB84B66-7A15-4CC7-92DF-9539A6153FC9}" presName="thickLine" presStyleLbl="alignNode1" presStyleIdx="0" presStyleCnt="9"/>
      <dgm:spPr/>
    </dgm:pt>
    <dgm:pt modelId="{8E1419EF-A9FE-4E4E-8C45-D1A5CEDC619C}" type="pres">
      <dgm:prSet presAssocID="{7FB84B66-7A15-4CC7-92DF-9539A6153FC9}" presName="horz1" presStyleCnt="0"/>
      <dgm:spPr/>
    </dgm:pt>
    <dgm:pt modelId="{C931E21F-24C1-4D92-8EE6-0AFFAF16E098}" type="pres">
      <dgm:prSet presAssocID="{7FB84B66-7A15-4CC7-92DF-9539A6153FC9}" presName="tx1" presStyleLbl="revTx" presStyleIdx="0" presStyleCnt="9"/>
      <dgm:spPr/>
      <dgm:t>
        <a:bodyPr/>
        <a:lstStyle/>
        <a:p>
          <a:endParaRPr lang="ru-RU"/>
        </a:p>
      </dgm:t>
    </dgm:pt>
    <dgm:pt modelId="{CD88D7FD-02B3-40CE-941C-B58EE3C3E010}" type="pres">
      <dgm:prSet presAssocID="{7FB84B66-7A15-4CC7-92DF-9539A6153FC9}" presName="vert1" presStyleCnt="0"/>
      <dgm:spPr/>
    </dgm:pt>
    <dgm:pt modelId="{01BFC942-9B50-405B-845A-41826C9B5BCE}" type="pres">
      <dgm:prSet presAssocID="{2C5B180E-FB71-4AF1-ABBD-E1F98E83ADE5}" presName="thickLine" presStyleLbl="alignNode1" presStyleIdx="1" presStyleCnt="9"/>
      <dgm:spPr/>
    </dgm:pt>
    <dgm:pt modelId="{69BD087B-9A7E-4FCA-90BF-7FD5B0E248B2}" type="pres">
      <dgm:prSet presAssocID="{2C5B180E-FB71-4AF1-ABBD-E1F98E83ADE5}" presName="horz1" presStyleCnt="0"/>
      <dgm:spPr/>
    </dgm:pt>
    <dgm:pt modelId="{B63CA81A-3FE4-46A5-B8A3-3139AE0FA919}" type="pres">
      <dgm:prSet presAssocID="{2C5B180E-FB71-4AF1-ABBD-E1F98E83ADE5}" presName="tx1" presStyleLbl="revTx" presStyleIdx="1" presStyleCnt="9"/>
      <dgm:spPr/>
      <dgm:t>
        <a:bodyPr/>
        <a:lstStyle/>
        <a:p>
          <a:endParaRPr lang="ru-RU"/>
        </a:p>
      </dgm:t>
    </dgm:pt>
    <dgm:pt modelId="{42414BA1-0009-4370-A831-F4AD8357F991}" type="pres">
      <dgm:prSet presAssocID="{2C5B180E-FB71-4AF1-ABBD-E1F98E83ADE5}" presName="vert1" presStyleCnt="0"/>
      <dgm:spPr/>
    </dgm:pt>
    <dgm:pt modelId="{66543C20-C347-4073-A97F-9770CC5C9634}" type="pres">
      <dgm:prSet presAssocID="{8817D1C6-5A11-4BEE-AD38-4770865E5656}" presName="thickLine" presStyleLbl="alignNode1" presStyleIdx="2" presStyleCnt="9"/>
      <dgm:spPr/>
    </dgm:pt>
    <dgm:pt modelId="{9A368A3B-CAA7-423F-8EC3-4553B654CD38}" type="pres">
      <dgm:prSet presAssocID="{8817D1C6-5A11-4BEE-AD38-4770865E5656}" presName="horz1" presStyleCnt="0"/>
      <dgm:spPr/>
    </dgm:pt>
    <dgm:pt modelId="{AE84BF15-A310-48BA-AC64-C3A0B0700E7D}" type="pres">
      <dgm:prSet presAssocID="{8817D1C6-5A11-4BEE-AD38-4770865E5656}" presName="tx1" presStyleLbl="revTx" presStyleIdx="2" presStyleCnt="9"/>
      <dgm:spPr/>
      <dgm:t>
        <a:bodyPr/>
        <a:lstStyle/>
        <a:p>
          <a:endParaRPr lang="ru-RU"/>
        </a:p>
      </dgm:t>
    </dgm:pt>
    <dgm:pt modelId="{D01B5E54-2372-478A-85C6-348C1174C73B}" type="pres">
      <dgm:prSet presAssocID="{8817D1C6-5A11-4BEE-AD38-4770865E5656}" presName="vert1" presStyleCnt="0"/>
      <dgm:spPr/>
    </dgm:pt>
    <dgm:pt modelId="{56C5182C-82BE-4017-9E62-63CE9F21C222}" type="pres">
      <dgm:prSet presAssocID="{84A1A3EF-63EA-40EA-BF9D-8F0BB7D95B78}" presName="thickLine" presStyleLbl="alignNode1" presStyleIdx="3" presStyleCnt="9"/>
      <dgm:spPr/>
    </dgm:pt>
    <dgm:pt modelId="{A3367CA5-8B94-47E0-BF4E-E92FBF6A048F}" type="pres">
      <dgm:prSet presAssocID="{84A1A3EF-63EA-40EA-BF9D-8F0BB7D95B78}" presName="horz1" presStyleCnt="0"/>
      <dgm:spPr/>
    </dgm:pt>
    <dgm:pt modelId="{703A51E6-7D72-4ACF-A78C-E5F6D0BD25EB}" type="pres">
      <dgm:prSet presAssocID="{84A1A3EF-63EA-40EA-BF9D-8F0BB7D95B78}" presName="tx1" presStyleLbl="revTx" presStyleIdx="3" presStyleCnt="9"/>
      <dgm:spPr/>
      <dgm:t>
        <a:bodyPr/>
        <a:lstStyle/>
        <a:p>
          <a:endParaRPr lang="ru-RU"/>
        </a:p>
      </dgm:t>
    </dgm:pt>
    <dgm:pt modelId="{4F93E10E-CEED-40CB-BD34-480269C37CE2}" type="pres">
      <dgm:prSet presAssocID="{84A1A3EF-63EA-40EA-BF9D-8F0BB7D95B78}" presName="vert1" presStyleCnt="0"/>
      <dgm:spPr/>
    </dgm:pt>
    <dgm:pt modelId="{7E5D1D34-D50C-4A9F-9425-247EBDD2152A}" type="pres">
      <dgm:prSet presAssocID="{6A818EE3-2B3B-4BA4-AB5B-7128BDEF317D}" presName="thickLine" presStyleLbl="alignNode1" presStyleIdx="4" presStyleCnt="9"/>
      <dgm:spPr/>
    </dgm:pt>
    <dgm:pt modelId="{73B6C3F2-D0B5-4976-957F-3823A4EACA0A}" type="pres">
      <dgm:prSet presAssocID="{6A818EE3-2B3B-4BA4-AB5B-7128BDEF317D}" presName="horz1" presStyleCnt="0"/>
      <dgm:spPr/>
    </dgm:pt>
    <dgm:pt modelId="{1F07F7C9-5C72-4CAB-BFDE-1F2FC347E66B}" type="pres">
      <dgm:prSet presAssocID="{6A818EE3-2B3B-4BA4-AB5B-7128BDEF317D}" presName="tx1" presStyleLbl="revTx" presStyleIdx="4" presStyleCnt="9"/>
      <dgm:spPr/>
      <dgm:t>
        <a:bodyPr/>
        <a:lstStyle/>
        <a:p>
          <a:endParaRPr lang="ru-RU"/>
        </a:p>
      </dgm:t>
    </dgm:pt>
    <dgm:pt modelId="{F6439947-5215-442E-8782-D2F794384C2D}" type="pres">
      <dgm:prSet presAssocID="{6A818EE3-2B3B-4BA4-AB5B-7128BDEF317D}" presName="vert1" presStyleCnt="0"/>
      <dgm:spPr/>
    </dgm:pt>
    <dgm:pt modelId="{6D443CE0-B247-40CE-92E5-2BF6187AEFFF}" type="pres">
      <dgm:prSet presAssocID="{F834D444-25EA-49AD-96D7-52A1004437C2}" presName="thickLine" presStyleLbl="alignNode1" presStyleIdx="5" presStyleCnt="9"/>
      <dgm:spPr/>
    </dgm:pt>
    <dgm:pt modelId="{5FDA28F1-00B1-46F0-924A-0B563692B59D}" type="pres">
      <dgm:prSet presAssocID="{F834D444-25EA-49AD-96D7-52A1004437C2}" presName="horz1" presStyleCnt="0"/>
      <dgm:spPr/>
    </dgm:pt>
    <dgm:pt modelId="{53E7A333-B154-49A9-86A8-BA9F7A2075A0}" type="pres">
      <dgm:prSet presAssocID="{F834D444-25EA-49AD-96D7-52A1004437C2}" presName="tx1" presStyleLbl="revTx" presStyleIdx="5" presStyleCnt="9"/>
      <dgm:spPr/>
      <dgm:t>
        <a:bodyPr/>
        <a:lstStyle/>
        <a:p>
          <a:endParaRPr lang="ru-RU"/>
        </a:p>
      </dgm:t>
    </dgm:pt>
    <dgm:pt modelId="{EA302B8F-870D-4033-9C93-9DE92BE2D194}" type="pres">
      <dgm:prSet presAssocID="{F834D444-25EA-49AD-96D7-52A1004437C2}" presName="vert1" presStyleCnt="0"/>
      <dgm:spPr/>
    </dgm:pt>
    <dgm:pt modelId="{571F57EF-CB29-4703-861C-9A2E9DA2B9D9}" type="pres">
      <dgm:prSet presAssocID="{D9E1382D-63A0-4DE7-B1B5-73B95D07B82E}" presName="thickLine" presStyleLbl="alignNode1" presStyleIdx="6" presStyleCnt="9"/>
      <dgm:spPr/>
    </dgm:pt>
    <dgm:pt modelId="{7DF12B3F-0843-4F5B-B266-6FA576939A54}" type="pres">
      <dgm:prSet presAssocID="{D9E1382D-63A0-4DE7-B1B5-73B95D07B82E}" presName="horz1" presStyleCnt="0"/>
      <dgm:spPr/>
    </dgm:pt>
    <dgm:pt modelId="{BFF8D2C8-3CA3-496D-B44D-896DCBF0E9EB}" type="pres">
      <dgm:prSet presAssocID="{D9E1382D-63A0-4DE7-B1B5-73B95D07B82E}" presName="tx1" presStyleLbl="revTx" presStyleIdx="6" presStyleCnt="9"/>
      <dgm:spPr/>
      <dgm:t>
        <a:bodyPr/>
        <a:lstStyle/>
        <a:p>
          <a:endParaRPr lang="ru-RU"/>
        </a:p>
      </dgm:t>
    </dgm:pt>
    <dgm:pt modelId="{A1210282-A680-4FBB-A1B6-377F9312FB32}" type="pres">
      <dgm:prSet presAssocID="{D9E1382D-63A0-4DE7-B1B5-73B95D07B82E}" presName="vert1" presStyleCnt="0"/>
      <dgm:spPr/>
    </dgm:pt>
    <dgm:pt modelId="{6C9F9021-7206-4649-9603-E5B8AB0B335D}" type="pres">
      <dgm:prSet presAssocID="{FF167F41-19DA-4176-9683-23ACE54418CD}" presName="thickLine" presStyleLbl="alignNode1" presStyleIdx="7" presStyleCnt="9"/>
      <dgm:spPr/>
    </dgm:pt>
    <dgm:pt modelId="{88C52C24-9E21-49E7-8ED6-721952BCAB09}" type="pres">
      <dgm:prSet presAssocID="{FF167F41-19DA-4176-9683-23ACE54418CD}" presName="horz1" presStyleCnt="0"/>
      <dgm:spPr/>
    </dgm:pt>
    <dgm:pt modelId="{BDD232EB-60E6-49B8-B167-35F1EB2671D6}" type="pres">
      <dgm:prSet presAssocID="{FF167F41-19DA-4176-9683-23ACE54418CD}" presName="tx1" presStyleLbl="revTx" presStyleIdx="7" presStyleCnt="9"/>
      <dgm:spPr/>
      <dgm:t>
        <a:bodyPr/>
        <a:lstStyle/>
        <a:p>
          <a:endParaRPr lang="ru-RU"/>
        </a:p>
      </dgm:t>
    </dgm:pt>
    <dgm:pt modelId="{2545287F-4DC1-4500-981C-1DE6560F5F3B}" type="pres">
      <dgm:prSet presAssocID="{FF167F41-19DA-4176-9683-23ACE54418CD}" presName="vert1" presStyleCnt="0"/>
      <dgm:spPr/>
    </dgm:pt>
    <dgm:pt modelId="{34CF4BC0-AB35-44E1-BEF8-DFE6A716B217}" type="pres">
      <dgm:prSet presAssocID="{3A96E126-303E-4719-B245-0EA559AD191B}" presName="thickLine" presStyleLbl="alignNode1" presStyleIdx="8" presStyleCnt="9"/>
      <dgm:spPr/>
    </dgm:pt>
    <dgm:pt modelId="{BE10BFB9-0730-4FFA-A1C3-3A79826E9D59}" type="pres">
      <dgm:prSet presAssocID="{3A96E126-303E-4719-B245-0EA559AD191B}" presName="horz1" presStyleCnt="0"/>
      <dgm:spPr/>
    </dgm:pt>
    <dgm:pt modelId="{EF280F6C-02A8-4F44-B11F-9D1751B23D03}" type="pres">
      <dgm:prSet presAssocID="{3A96E126-303E-4719-B245-0EA559AD191B}" presName="tx1" presStyleLbl="revTx" presStyleIdx="8" presStyleCnt="9"/>
      <dgm:spPr/>
      <dgm:t>
        <a:bodyPr/>
        <a:lstStyle/>
        <a:p>
          <a:endParaRPr lang="ru-RU"/>
        </a:p>
      </dgm:t>
    </dgm:pt>
    <dgm:pt modelId="{C4FBD195-2777-4AAE-8531-4BA25050CAC0}" type="pres">
      <dgm:prSet presAssocID="{3A96E126-303E-4719-B245-0EA559AD191B}" presName="vert1" presStyleCnt="0"/>
      <dgm:spPr/>
    </dgm:pt>
  </dgm:ptLst>
  <dgm:cxnLst>
    <dgm:cxn modelId="{CCD22988-B1B2-4C3B-97B0-AB6A4A9D161E}" type="presOf" srcId="{7FB84B66-7A15-4CC7-92DF-9539A6153FC9}" destId="{C931E21F-24C1-4D92-8EE6-0AFFAF16E098}" srcOrd="0" destOrd="0" presId="urn:microsoft.com/office/officeart/2008/layout/LinedList"/>
    <dgm:cxn modelId="{E6791D00-6106-43B7-861C-002B54401266}" type="presOf" srcId="{D9E1382D-63A0-4DE7-B1B5-73B95D07B82E}" destId="{BFF8D2C8-3CA3-496D-B44D-896DCBF0E9EB}" srcOrd="0" destOrd="0" presId="urn:microsoft.com/office/officeart/2008/layout/LinedList"/>
    <dgm:cxn modelId="{52ACE1D2-BAE9-4479-A960-6E01DAF93907}" srcId="{37A23A16-C7E2-449B-9B1A-6ED08A165ED8}" destId="{3A96E126-303E-4719-B245-0EA559AD191B}" srcOrd="8" destOrd="0" parTransId="{080F1BF6-65E1-4112-904A-2F894DE5DF31}" sibTransId="{82B1059F-E1D7-4404-869E-5C623D1AB100}"/>
    <dgm:cxn modelId="{1203D0D4-28CF-4EE8-BC69-05CEBCF6359D}" srcId="{37A23A16-C7E2-449B-9B1A-6ED08A165ED8}" destId="{FF167F41-19DA-4176-9683-23ACE54418CD}" srcOrd="7" destOrd="0" parTransId="{863E403E-8709-4993-B8FB-A962C62F6C6F}" sibTransId="{764D77C0-C923-4835-8924-6B26DA2345B5}"/>
    <dgm:cxn modelId="{63E35B2F-3D57-4E84-84D0-608D9DD15C02}" type="presOf" srcId="{8817D1C6-5A11-4BEE-AD38-4770865E5656}" destId="{AE84BF15-A310-48BA-AC64-C3A0B0700E7D}" srcOrd="0" destOrd="0" presId="urn:microsoft.com/office/officeart/2008/layout/LinedList"/>
    <dgm:cxn modelId="{18C61ED6-3A8A-48F9-B11D-E2A2DE422F57}" srcId="{37A23A16-C7E2-449B-9B1A-6ED08A165ED8}" destId="{8817D1C6-5A11-4BEE-AD38-4770865E5656}" srcOrd="2" destOrd="0" parTransId="{3717E814-1712-4DCA-8818-053A64915DA2}" sibTransId="{87FD980C-4596-4401-9986-324177CE1DCF}"/>
    <dgm:cxn modelId="{49E50941-109E-4C0D-B9DC-ED18083F4A70}" type="presOf" srcId="{6A818EE3-2B3B-4BA4-AB5B-7128BDEF317D}" destId="{1F07F7C9-5C72-4CAB-BFDE-1F2FC347E66B}" srcOrd="0" destOrd="0" presId="urn:microsoft.com/office/officeart/2008/layout/LinedList"/>
    <dgm:cxn modelId="{BE1EFE51-67AA-446C-BCE2-EBBEC77DE217}" srcId="{37A23A16-C7E2-449B-9B1A-6ED08A165ED8}" destId="{6A818EE3-2B3B-4BA4-AB5B-7128BDEF317D}" srcOrd="4" destOrd="0" parTransId="{86385197-4F57-411E-9C31-8C75293D2480}" sibTransId="{60768D95-18EC-48A1-8634-8FF155E6F49F}"/>
    <dgm:cxn modelId="{423DD027-AAD6-48FE-934C-FAB581116260}" srcId="{37A23A16-C7E2-449B-9B1A-6ED08A165ED8}" destId="{84A1A3EF-63EA-40EA-BF9D-8F0BB7D95B78}" srcOrd="3" destOrd="0" parTransId="{3AE24F1B-581C-4502-8035-6EC7DD07EE4B}" sibTransId="{244FA229-3EEE-441C-86B8-FDB017250ACA}"/>
    <dgm:cxn modelId="{CF1A8E18-05E6-4F95-976B-3EEEBBD2FFAD}" type="presOf" srcId="{F834D444-25EA-49AD-96D7-52A1004437C2}" destId="{53E7A333-B154-49A9-86A8-BA9F7A2075A0}" srcOrd="0" destOrd="0" presId="urn:microsoft.com/office/officeart/2008/layout/LinedList"/>
    <dgm:cxn modelId="{748628FD-A316-48D9-A0E5-E011044330F0}" type="presOf" srcId="{84A1A3EF-63EA-40EA-BF9D-8F0BB7D95B78}" destId="{703A51E6-7D72-4ACF-A78C-E5F6D0BD25EB}" srcOrd="0" destOrd="0" presId="urn:microsoft.com/office/officeart/2008/layout/LinedList"/>
    <dgm:cxn modelId="{9B922064-66C9-4CD4-9658-3C549002D7B3}" srcId="{37A23A16-C7E2-449B-9B1A-6ED08A165ED8}" destId="{D9E1382D-63A0-4DE7-B1B5-73B95D07B82E}" srcOrd="6" destOrd="0" parTransId="{AE674FB0-49FF-4523-BAA5-8303789F269D}" sibTransId="{41A0D3D0-1F5B-4F52-B1AB-6273F8068939}"/>
    <dgm:cxn modelId="{A5A34DD4-9717-41E3-BEBB-C846CEB091BD}" srcId="{37A23A16-C7E2-449B-9B1A-6ED08A165ED8}" destId="{2C5B180E-FB71-4AF1-ABBD-E1F98E83ADE5}" srcOrd="1" destOrd="0" parTransId="{A8EB6E4D-83FA-4DA3-A0BF-5F66D83428DC}" sibTransId="{ACDFBEC2-D3F6-41D5-B144-F23B394A1A5F}"/>
    <dgm:cxn modelId="{FE5A1BF4-7BED-4499-BBEC-F5073377245F}" type="presOf" srcId="{3A96E126-303E-4719-B245-0EA559AD191B}" destId="{EF280F6C-02A8-4F44-B11F-9D1751B23D03}" srcOrd="0" destOrd="0" presId="urn:microsoft.com/office/officeart/2008/layout/LinedList"/>
    <dgm:cxn modelId="{CD8B3514-F777-428B-B39A-E58FA2B72CEF}" srcId="{37A23A16-C7E2-449B-9B1A-6ED08A165ED8}" destId="{F834D444-25EA-49AD-96D7-52A1004437C2}" srcOrd="5" destOrd="0" parTransId="{CAE8C08A-C5F6-448B-B3E2-FC562931AF72}" sibTransId="{57F77C83-0F75-40B4-96C7-E802A47C0E69}"/>
    <dgm:cxn modelId="{9673018B-C13E-4FED-81C1-1834815C608D}" type="presOf" srcId="{2C5B180E-FB71-4AF1-ABBD-E1F98E83ADE5}" destId="{B63CA81A-3FE4-46A5-B8A3-3139AE0FA919}" srcOrd="0" destOrd="0" presId="urn:microsoft.com/office/officeart/2008/layout/LinedList"/>
    <dgm:cxn modelId="{B6BDC822-85B0-43F8-9ED7-EFD426D91AF9}" type="presOf" srcId="{37A23A16-C7E2-449B-9B1A-6ED08A165ED8}" destId="{3C4E025A-7BE7-44BA-963F-31DE3A0491F3}" srcOrd="0" destOrd="0" presId="urn:microsoft.com/office/officeart/2008/layout/LinedList"/>
    <dgm:cxn modelId="{4F9898DE-550B-4EFC-94EF-32D137F5ABFB}" srcId="{37A23A16-C7E2-449B-9B1A-6ED08A165ED8}" destId="{7FB84B66-7A15-4CC7-92DF-9539A6153FC9}" srcOrd="0" destOrd="0" parTransId="{633408C4-37FC-4B5E-9488-E1FE8F8F2703}" sibTransId="{CCD7A9BE-2AEB-49A0-8354-FE7F7B8C7F22}"/>
    <dgm:cxn modelId="{A78CBA08-AD49-472C-BFBF-3DD9FD109605}" type="presOf" srcId="{FF167F41-19DA-4176-9683-23ACE54418CD}" destId="{BDD232EB-60E6-49B8-B167-35F1EB2671D6}" srcOrd="0" destOrd="0" presId="urn:microsoft.com/office/officeart/2008/layout/LinedList"/>
    <dgm:cxn modelId="{6416F5C3-0B34-4B78-83F3-18E580EEE4A4}" type="presParOf" srcId="{3C4E025A-7BE7-44BA-963F-31DE3A0491F3}" destId="{3F0B12E6-3B38-4A49-8B01-F3868BB012AB}" srcOrd="0" destOrd="0" presId="urn:microsoft.com/office/officeart/2008/layout/LinedList"/>
    <dgm:cxn modelId="{176421FF-B1B4-4406-AA09-3E9763144130}" type="presParOf" srcId="{3C4E025A-7BE7-44BA-963F-31DE3A0491F3}" destId="{8E1419EF-A9FE-4E4E-8C45-D1A5CEDC619C}" srcOrd="1" destOrd="0" presId="urn:microsoft.com/office/officeart/2008/layout/LinedList"/>
    <dgm:cxn modelId="{21F0BB81-7EEB-4DA8-9ACA-291C9B07D1B3}" type="presParOf" srcId="{8E1419EF-A9FE-4E4E-8C45-D1A5CEDC619C}" destId="{C931E21F-24C1-4D92-8EE6-0AFFAF16E098}" srcOrd="0" destOrd="0" presId="urn:microsoft.com/office/officeart/2008/layout/LinedList"/>
    <dgm:cxn modelId="{220DFCB4-632A-4CCE-98AA-D0EDF0C2758C}" type="presParOf" srcId="{8E1419EF-A9FE-4E4E-8C45-D1A5CEDC619C}" destId="{CD88D7FD-02B3-40CE-941C-B58EE3C3E010}" srcOrd="1" destOrd="0" presId="urn:microsoft.com/office/officeart/2008/layout/LinedList"/>
    <dgm:cxn modelId="{128D6EB6-D152-4085-A398-720835BE923B}" type="presParOf" srcId="{3C4E025A-7BE7-44BA-963F-31DE3A0491F3}" destId="{01BFC942-9B50-405B-845A-41826C9B5BCE}" srcOrd="2" destOrd="0" presId="urn:microsoft.com/office/officeart/2008/layout/LinedList"/>
    <dgm:cxn modelId="{A09666AD-316F-4024-B9A7-1F7379976677}" type="presParOf" srcId="{3C4E025A-7BE7-44BA-963F-31DE3A0491F3}" destId="{69BD087B-9A7E-4FCA-90BF-7FD5B0E248B2}" srcOrd="3" destOrd="0" presId="urn:microsoft.com/office/officeart/2008/layout/LinedList"/>
    <dgm:cxn modelId="{4FC659D9-1C45-4B22-A522-1EFBC1F80DAC}" type="presParOf" srcId="{69BD087B-9A7E-4FCA-90BF-7FD5B0E248B2}" destId="{B63CA81A-3FE4-46A5-B8A3-3139AE0FA919}" srcOrd="0" destOrd="0" presId="urn:microsoft.com/office/officeart/2008/layout/LinedList"/>
    <dgm:cxn modelId="{E0CF36D4-F52A-4B4D-9A25-199E5C985930}" type="presParOf" srcId="{69BD087B-9A7E-4FCA-90BF-7FD5B0E248B2}" destId="{42414BA1-0009-4370-A831-F4AD8357F991}" srcOrd="1" destOrd="0" presId="urn:microsoft.com/office/officeart/2008/layout/LinedList"/>
    <dgm:cxn modelId="{8928A1B8-1653-4608-B9F2-6CF8D966696C}" type="presParOf" srcId="{3C4E025A-7BE7-44BA-963F-31DE3A0491F3}" destId="{66543C20-C347-4073-A97F-9770CC5C9634}" srcOrd="4" destOrd="0" presId="urn:microsoft.com/office/officeart/2008/layout/LinedList"/>
    <dgm:cxn modelId="{B6F89828-B137-4E3E-98D9-8C9EF9CDEEF0}" type="presParOf" srcId="{3C4E025A-7BE7-44BA-963F-31DE3A0491F3}" destId="{9A368A3B-CAA7-423F-8EC3-4553B654CD38}" srcOrd="5" destOrd="0" presId="urn:microsoft.com/office/officeart/2008/layout/LinedList"/>
    <dgm:cxn modelId="{FDF782B8-13E8-4E2A-B745-2782807E5638}" type="presParOf" srcId="{9A368A3B-CAA7-423F-8EC3-4553B654CD38}" destId="{AE84BF15-A310-48BA-AC64-C3A0B0700E7D}" srcOrd="0" destOrd="0" presId="urn:microsoft.com/office/officeart/2008/layout/LinedList"/>
    <dgm:cxn modelId="{69689989-CC96-446D-823D-8DBEF3C0C6F5}" type="presParOf" srcId="{9A368A3B-CAA7-423F-8EC3-4553B654CD38}" destId="{D01B5E54-2372-478A-85C6-348C1174C73B}" srcOrd="1" destOrd="0" presId="urn:microsoft.com/office/officeart/2008/layout/LinedList"/>
    <dgm:cxn modelId="{56F38190-39A6-4C1B-B27C-E4A2DF9410CE}" type="presParOf" srcId="{3C4E025A-7BE7-44BA-963F-31DE3A0491F3}" destId="{56C5182C-82BE-4017-9E62-63CE9F21C222}" srcOrd="6" destOrd="0" presId="urn:microsoft.com/office/officeart/2008/layout/LinedList"/>
    <dgm:cxn modelId="{BD12D5F0-B6E6-4E90-B44F-F93A73258F66}" type="presParOf" srcId="{3C4E025A-7BE7-44BA-963F-31DE3A0491F3}" destId="{A3367CA5-8B94-47E0-BF4E-E92FBF6A048F}" srcOrd="7" destOrd="0" presId="urn:microsoft.com/office/officeart/2008/layout/LinedList"/>
    <dgm:cxn modelId="{79A1DBA4-584D-4B24-A720-A01DACAF64EF}" type="presParOf" srcId="{A3367CA5-8B94-47E0-BF4E-E92FBF6A048F}" destId="{703A51E6-7D72-4ACF-A78C-E5F6D0BD25EB}" srcOrd="0" destOrd="0" presId="urn:microsoft.com/office/officeart/2008/layout/LinedList"/>
    <dgm:cxn modelId="{A69052AB-E6C7-4A66-938A-165AF8031E4D}" type="presParOf" srcId="{A3367CA5-8B94-47E0-BF4E-E92FBF6A048F}" destId="{4F93E10E-CEED-40CB-BD34-480269C37CE2}" srcOrd="1" destOrd="0" presId="urn:microsoft.com/office/officeart/2008/layout/LinedList"/>
    <dgm:cxn modelId="{E4AED7A1-36D5-4BD2-B839-0DC63C22DF23}" type="presParOf" srcId="{3C4E025A-7BE7-44BA-963F-31DE3A0491F3}" destId="{7E5D1D34-D50C-4A9F-9425-247EBDD2152A}" srcOrd="8" destOrd="0" presId="urn:microsoft.com/office/officeart/2008/layout/LinedList"/>
    <dgm:cxn modelId="{4A56F283-3664-4DF4-8E9D-36A537FAC34A}" type="presParOf" srcId="{3C4E025A-7BE7-44BA-963F-31DE3A0491F3}" destId="{73B6C3F2-D0B5-4976-957F-3823A4EACA0A}" srcOrd="9" destOrd="0" presId="urn:microsoft.com/office/officeart/2008/layout/LinedList"/>
    <dgm:cxn modelId="{DD1DB1D3-95B4-40B9-A93B-19DDBF92D763}" type="presParOf" srcId="{73B6C3F2-D0B5-4976-957F-3823A4EACA0A}" destId="{1F07F7C9-5C72-4CAB-BFDE-1F2FC347E66B}" srcOrd="0" destOrd="0" presId="urn:microsoft.com/office/officeart/2008/layout/LinedList"/>
    <dgm:cxn modelId="{F4AB2EAC-7739-473D-A6A0-5B39C2CF1571}" type="presParOf" srcId="{73B6C3F2-D0B5-4976-957F-3823A4EACA0A}" destId="{F6439947-5215-442E-8782-D2F794384C2D}" srcOrd="1" destOrd="0" presId="urn:microsoft.com/office/officeart/2008/layout/LinedList"/>
    <dgm:cxn modelId="{03C16C7B-0487-44B4-BE68-FB24EA012566}" type="presParOf" srcId="{3C4E025A-7BE7-44BA-963F-31DE3A0491F3}" destId="{6D443CE0-B247-40CE-92E5-2BF6187AEFFF}" srcOrd="10" destOrd="0" presId="urn:microsoft.com/office/officeart/2008/layout/LinedList"/>
    <dgm:cxn modelId="{9C46A72C-A16E-4F67-AE1F-9253B83E3994}" type="presParOf" srcId="{3C4E025A-7BE7-44BA-963F-31DE3A0491F3}" destId="{5FDA28F1-00B1-46F0-924A-0B563692B59D}" srcOrd="11" destOrd="0" presId="urn:microsoft.com/office/officeart/2008/layout/LinedList"/>
    <dgm:cxn modelId="{3D966F27-04CA-4DE4-A7DF-C1F17166513A}" type="presParOf" srcId="{5FDA28F1-00B1-46F0-924A-0B563692B59D}" destId="{53E7A333-B154-49A9-86A8-BA9F7A2075A0}" srcOrd="0" destOrd="0" presId="urn:microsoft.com/office/officeart/2008/layout/LinedList"/>
    <dgm:cxn modelId="{583BF5E6-1FC7-4852-85BE-37878333E254}" type="presParOf" srcId="{5FDA28F1-00B1-46F0-924A-0B563692B59D}" destId="{EA302B8F-870D-4033-9C93-9DE92BE2D194}" srcOrd="1" destOrd="0" presId="urn:microsoft.com/office/officeart/2008/layout/LinedList"/>
    <dgm:cxn modelId="{E1DD334F-3BF7-4F0B-87F7-803CB957DAA8}" type="presParOf" srcId="{3C4E025A-7BE7-44BA-963F-31DE3A0491F3}" destId="{571F57EF-CB29-4703-861C-9A2E9DA2B9D9}" srcOrd="12" destOrd="0" presId="urn:microsoft.com/office/officeart/2008/layout/LinedList"/>
    <dgm:cxn modelId="{E2A65300-C9F5-4B15-A083-ED04520C00B6}" type="presParOf" srcId="{3C4E025A-7BE7-44BA-963F-31DE3A0491F3}" destId="{7DF12B3F-0843-4F5B-B266-6FA576939A54}" srcOrd="13" destOrd="0" presId="urn:microsoft.com/office/officeart/2008/layout/LinedList"/>
    <dgm:cxn modelId="{9A6EEAA8-E77B-4828-B884-5935DE26B3F7}" type="presParOf" srcId="{7DF12B3F-0843-4F5B-B266-6FA576939A54}" destId="{BFF8D2C8-3CA3-496D-B44D-896DCBF0E9EB}" srcOrd="0" destOrd="0" presId="urn:microsoft.com/office/officeart/2008/layout/LinedList"/>
    <dgm:cxn modelId="{D9164EF5-EF93-42FB-B26B-3DEB158B39CC}" type="presParOf" srcId="{7DF12B3F-0843-4F5B-B266-6FA576939A54}" destId="{A1210282-A680-4FBB-A1B6-377F9312FB32}" srcOrd="1" destOrd="0" presId="urn:microsoft.com/office/officeart/2008/layout/LinedList"/>
    <dgm:cxn modelId="{D1E47A8F-A732-4C6A-9E69-38FDD80ADBBC}" type="presParOf" srcId="{3C4E025A-7BE7-44BA-963F-31DE3A0491F3}" destId="{6C9F9021-7206-4649-9603-E5B8AB0B335D}" srcOrd="14" destOrd="0" presId="urn:microsoft.com/office/officeart/2008/layout/LinedList"/>
    <dgm:cxn modelId="{3478D66D-970B-4116-937D-73F146CB3B87}" type="presParOf" srcId="{3C4E025A-7BE7-44BA-963F-31DE3A0491F3}" destId="{88C52C24-9E21-49E7-8ED6-721952BCAB09}" srcOrd="15" destOrd="0" presId="urn:microsoft.com/office/officeart/2008/layout/LinedList"/>
    <dgm:cxn modelId="{0FB98EC7-452A-4BD0-9D2E-85E2092D4E93}" type="presParOf" srcId="{88C52C24-9E21-49E7-8ED6-721952BCAB09}" destId="{BDD232EB-60E6-49B8-B167-35F1EB2671D6}" srcOrd="0" destOrd="0" presId="urn:microsoft.com/office/officeart/2008/layout/LinedList"/>
    <dgm:cxn modelId="{7321D6C4-13C3-46EE-ABC0-C908C449D42B}" type="presParOf" srcId="{88C52C24-9E21-49E7-8ED6-721952BCAB09}" destId="{2545287F-4DC1-4500-981C-1DE6560F5F3B}" srcOrd="1" destOrd="0" presId="urn:microsoft.com/office/officeart/2008/layout/LinedList"/>
    <dgm:cxn modelId="{E0C76828-15F8-46D6-B516-F7CC801CD2D1}" type="presParOf" srcId="{3C4E025A-7BE7-44BA-963F-31DE3A0491F3}" destId="{34CF4BC0-AB35-44E1-BEF8-DFE6A716B217}" srcOrd="16" destOrd="0" presId="urn:microsoft.com/office/officeart/2008/layout/LinedList"/>
    <dgm:cxn modelId="{05064515-CBA2-4FEB-965B-4B08E24CEC43}" type="presParOf" srcId="{3C4E025A-7BE7-44BA-963F-31DE3A0491F3}" destId="{BE10BFB9-0730-4FFA-A1C3-3A79826E9D59}" srcOrd="17" destOrd="0" presId="urn:microsoft.com/office/officeart/2008/layout/LinedList"/>
    <dgm:cxn modelId="{694D7F8B-15FC-4033-AB04-4A7E0B456CF2}" type="presParOf" srcId="{BE10BFB9-0730-4FFA-A1C3-3A79826E9D59}" destId="{EF280F6C-02A8-4F44-B11F-9D1751B23D03}" srcOrd="0" destOrd="0" presId="urn:microsoft.com/office/officeart/2008/layout/LinedList"/>
    <dgm:cxn modelId="{5DF45CBC-0CEA-4A8D-8143-64C6420A2A87}" type="presParOf" srcId="{BE10BFB9-0730-4FFA-A1C3-3A79826E9D59}" destId="{C4FBD195-2777-4AAE-8531-4BA25050CA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9CCD13-6193-4511-870C-A26C58FBE0E7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DE16CB-5D7F-42C6-B224-31921FFD37BB}">
      <dgm:prSet phldrT="[Текст]" custT="1"/>
      <dgm:spPr/>
      <dgm:t>
        <a:bodyPr/>
        <a:lstStyle/>
        <a:p>
          <a:r>
            <a:rPr lang="ru-RU" sz="18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r>
            <a:rPr lang="ru-RU" sz="1800" dirty="0" smtClean="0">
              <a:latin typeface="Arial" pitchFamily="34" charset="0"/>
              <a:cs typeface="Arial" pitchFamily="34" charset="0"/>
            </a:rPr>
            <a:t>89867,4 тыс. руб.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F32FD867-D7DE-47AB-AF44-4513900D1C1A}" type="parTrans" cxnId="{47F9A37F-E612-45D3-A0F1-BBE2794A3B4A}">
      <dgm:prSet/>
      <dgm:spPr/>
      <dgm:t>
        <a:bodyPr/>
        <a:lstStyle/>
        <a:p>
          <a:endParaRPr lang="ru-RU"/>
        </a:p>
      </dgm:t>
    </dgm:pt>
    <dgm:pt modelId="{611A1011-6FF6-4066-B498-1CA96F792FC8}" type="sibTrans" cxnId="{47F9A37F-E612-45D3-A0F1-BBE2794A3B4A}">
      <dgm:prSet/>
      <dgm:spPr/>
      <dgm:t>
        <a:bodyPr/>
        <a:lstStyle/>
        <a:p>
          <a:endParaRPr lang="ru-RU"/>
        </a:p>
      </dgm:t>
    </dgm:pt>
    <dgm:pt modelId="{FB09BEE5-F7E2-4645-91D9-2B544C422F69}">
      <dgm:prSet phldrT="[Текст]" custT="1"/>
      <dgm:spPr/>
      <dgm:t>
        <a:bodyPr/>
        <a:lstStyle/>
        <a:p>
          <a:r>
            <a:rPr lang="ru-RU" sz="1800" u="sng" dirty="0" smtClean="0">
              <a:latin typeface="Arial" pitchFamily="34" charset="0"/>
              <a:cs typeface="Arial" pitchFamily="34" charset="0"/>
            </a:rPr>
            <a:t>Культура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 </a:t>
          </a:r>
        </a:p>
        <a:p>
          <a:r>
            <a:rPr lang="ru-RU" sz="1800" dirty="0" smtClean="0">
              <a:latin typeface="Arial" pitchFamily="34" charset="0"/>
              <a:cs typeface="Arial" pitchFamily="34" charset="0"/>
            </a:rPr>
            <a:t>12606,2 тыс. руб.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E9010BF-47CC-4C97-934F-12DB18E27989}" type="parTrans" cxnId="{73536DA8-086B-422F-873F-992B4DF479BE}">
      <dgm:prSet/>
      <dgm:spPr/>
      <dgm:t>
        <a:bodyPr/>
        <a:lstStyle/>
        <a:p>
          <a:endParaRPr lang="ru-RU"/>
        </a:p>
      </dgm:t>
    </dgm:pt>
    <dgm:pt modelId="{FD6F13FB-D325-44EA-A2CC-2BEF398B102F}" type="sibTrans" cxnId="{73536DA8-086B-422F-873F-992B4DF479BE}">
      <dgm:prSet/>
      <dgm:spPr/>
      <dgm:t>
        <a:bodyPr/>
        <a:lstStyle/>
        <a:p>
          <a:endParaRPr lang="ru-RU"/>
        </a:p>
      </dgm:t>
    </dgm:pt>
    <dgm:pt modelId="{191C409B-39AE-47C4-BADE-28C57760F557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Субвенция на переданные полномочия ЗАГС (ФБ) – 405,9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D3C09739-FDA0-499B-9B44-D0CA4F60C461}" type="parTrans" cxnId="{F1C19268-DBAA-485E-9B2F-1D9F88D3CFD8}">
      <dgm:prSet/>
      <dgm:spPr/>
      <dgm:t>
        <a:bodyPr/>
        <a:lstStyle/>
        <a:p>
          <a:endParaRPr lang="ru-RU"/>
        </a:p>
      </dgm:t>
    </dgm:pt>
    <dgm:pt modelId="{8B564A97-36D3-4160-9125-E26750A21D93}" type="sibTrans" cxnId="{F1C19268-DBAA-485E-9B2F-1D9F88D3CFD8}">
      <dgm:prSet/>
      <dgm:spPr/>
      <dgm:t>
        <a:bodyPr/>
        <a:lstStyle/>
        <a:p>
          <a:endParaRPr lang="ru-RU"/>
        </a:p>
      </dgm:t>
    </dgm:pt>
    <dgm:pt modelId="{23CB5F21-3A7F-4361-B546-29BC7F61E3C8}">
      <dgm:prSet phldrT="[Текст]" custT="1"/>
      <dgm:spPr/>
      <dgm:t>
        <a:bodyPr/>
        <a:lstStyle/>
        <a:p>
          <a:r>
            <a:rPr lang="ru-RU" sz="1800" u="sng" dirty="0" smtClean="0"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r>
            <a:rPr lang="ru-RU" sz="1800" u="sng" dirty="0" smtClean="0">
              <a:latin typeface="Arial" pitchFamily="34" charset="0"/>
              <a:cs typeface="Arial" pitchFamily="34" charset="0"/>
            </a:rPr>
            <a:t>44788,3 тыс. руб. </a:t>
          </a:r>
          <a:endParaRPr lang="ru-RU" sz="1800" u="sng" dirty="0">
            <a:latin typeface="Arial" pitchFamily="34" charset="0"/>
            <a:cs typeface="Arial" pitchFamily="34" charset="0"/>
          </a:endParaRPr>
        </a:p>
      </dgm:t>
    </dgm:pt>
    <dgm:pt modelId="{C2C1EE41-B69F-4CED-A5D9-C2A561AEC3C7}" type="parTrans" cxnId="{C293177C-53D8-4571-A378-0D6C5A83681A}">
      <dgm:prSet/>
      <dgm:spPr/>
      <dgm:t>
        <a:bodyPr/>
        <a:lstStyle/>
        <a:p>
          <a:endParaRPr lang="ru-RU"/>
        </a:p>
      </dgm:t>
    </dgm:pt>
    <dgm:pt modelId="{709940BD-47B8-4F58-86BD-74C014CAC7DF}" type="sibTrans" cxnId="{C293177C-53D8-4571-A378-0D6C5A83681A}">
      <dgm:prSet/>
      <dgm:spPr/>
      <dgm:t>
        <a:bodyPr/>
        <a:lstStyle/>
        <a:p>
          <a:endParaRPr lang="ru-RU"/>
        </a:p>
      </dgm:t>
    </dgm:pt>
    <dgm:pt modelId="{4AC65281-E654-487A-BCE7-287A4D81EC12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Субсидии на соцмаршруты – 1084,0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AF28C1C6-02CC-4C05-AC0E-38DFD4EBFC07}" type="parTrans" cxnId="{E0B68567-0E02-41E0-B74A-989BF29797F6}">
      <dgm:prSet/>
      <dgm:spPr/>
      <dgm:t>
        <a:bodyPr/>
        <a:lstStyle/>
        <a:p>
          <a:endParaRPr lang="ru-RU"/>
        </a:p>
      </dgm:t>
    </dgm:pt>
    <dgm:pt modelId="{35CDA262-E19F-4CC3-8B1D-1443960E205C}" type="sibTrans" cxnId="{E0B68567-0E02-41E0-B74A-989BF29797F6}">
      <dgm:prSet/>
      <dgm:spPr/>
      <dgm:t>
        <a:bodyPr/>
        <a:lstStyle/>
        <a:p>
          <a:endParaRPr lang="ru-RU"/>
        </a:p>
      </dgm:t>
    </dgm:pt>
    <dgm:pt modelId="{BA08BFAB-ACE0-4F6C-A182-2DF9F24C4099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algn="l"/>
          <a:r>
            <a:rPr lang="ru-RU" sz="1200" dirty="0" smtClean="0">
              <a:latin typeface="Arial" pitchFamily="34" charset="0"/>
              <a:cs typeface="Arial" pitchFamily="34" charset="0"/>
            </a:rPr>
            <a:t>Субсидии на участие детей в социально-значимых проектах – 38,3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CD094AC9-AC3A-44A2-92A8-0F5315583837}" type="sibTrans" cxnId="{287B616F-4B19-49CF-8512-E6120B6282DD}">
      <dgm:prSet/>
      <dgm:spPr/>
      <dgm:t>
        <a:bodyPr/>
        <a:lstStyle/>
        <a:p>
          <a:endParaRPr lang="ru-RU"/>
        </a:p>
      </dgm:t>
    </dgm:pt>
    <dgm:pt modelId="{76A0B5FE-C4FC-4573-83E4-6F05FA5E9DDF}" type="parTrans" cxnId="{287B616F-4B19-49CF-8512-E6120B6282DD}">
      <dgm:prSet/>
      <dgm:spPr/>
      <dgm:t>
        <a:bodyPr/>
        <a:lstStyle/>
        <a:p>
          <a:endParaRPr lang="ru-RU"/>
        </a:p>
      </dgm:t>
    </dgm:pt>
    <dgm:pt modelId="{EF8A2075-197D-4326-ABEE-6FAF227D7145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algn="l"/>
          <a:r>
            <a:rPr lang="ru-RU" sz="1200" dirty="0" smtClean="0">
              <a:latin typeface="Arial" pitchFamily="34" charset="0"/>
              <a:cs typeface="Arial" pitchFamily="34" charset="0"/>
            </a:rPr>
            <a:t>Субсидии на организацию отдыха детей – 457,5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3BCD44C7-A289-4958-A006-DF917B2B1396}" type="sibTrans" cxnId="{722CCA70-B539-4495-B880-124C05499BE1}">
      <dgm:prSet/>
      <dgm:spPr/>
      <dgm:t>
        <a:bodyPr/>
        <a:lstStyle/>
        <a:p>
          <a:endParaRPr lang="ru-RU"/>
        </a:p>
      </dgm:t>
    </dgm:pt>
    <dgm:pt modelId="{BF988CF7-6B49-4944-B227-2E23AF718CF2}" type="parTrans" cxnId="{722CCA70-B539-4495-B880-124C05499BE1}">
      <dgm:prSet/>
      <dgm:spPr/>
      <dgm:t>
        <a:bodyPr/>
        <a:lstStyle/>
        <a:p>
          <a:endParaRPr lang="ru-RU"/>
        </a:p>
      </dgm:t>
    </dgm:pt>
    <dgm:pt modelId="{8932AC5F-F665-4FAE-A5FD-30304609B198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algn="l"/>
          <a:r>
            <a:rPr lang="ru-RU" sz="1200" dirty="0" smtClean="0">
              <a:latin typeface="Arial" pitchFamily="34" charset="0"/>
              <a:cs typeface="Arial" pitchFamily="34" charset="0"/>
            </a:rPr>
            <a:t>Субсидии на обеспечение горячим питанием – 3310,8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615AFAE3-9965-4066-A9EB-EAA29ADAF63B}" type="sibTrans" cxnId="{F81EDE51-232C-4640-B4DE-2F48BAE84870}">
      <dgm:prSet/>
      <dgm:spPr/>
      <dgm:t>
        <a:bodyPr/>
        <a:lstStyle/>
        <a:p>
          <a:endParaRPr lang="ru-RU"/>
        </a:p>
      </dgm:t>
    </dgm:pt>
    <dgm:pt modelId="{C86C4FBA-AE23-44E2-9C0F-B9E943EA11F0}" type="parTrans" cxnId="{F81EDE51-232C-4640-B4DE-2F48BAE84870}">
      <dgm:prSet/>
      <dgm:spPr/>
      <dgm:t>
        <a:bodyPr/>
        <a:lstStyle/>
        <a:p>
          <a:endParaRPr lang="ru-RU"/>
        </a:p>
      </dgm:t>
    </dgm:pt>
    <dgm:pt modelId="{2F147AC5-DF8A-461C-9C1C-3A0CCF7C7EF8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algn="l"/>
          <a:r>
            <a:rPr lang="ru-RU" sz="1200" dirty="0" smtClean="0">
              <a:latin typeface="Arial" pitchFamily="34" charset="0"/>
              <a:cs typeface="Arial" pitchFamily="34" charset="0"/>
            </a:rPr>
            <a:t>Субсидии на подвоз учащихся – 2103,3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25905707-531D-4F69-A924-4E1D35325647}" type="sibTrans" cxnId="{E4D7F2C4-66E4-4CE8-BFAC-62440E0424EE}">
      <dgm:prSet/>
      <dgm:spPr/>
      <dgm:t>
        <a:bodyPr/>
        <a:lstStyle/>
        <a:p>
          <a:endParaRPr lang="ru-RU"/>
        </a:p>
      </dgm:t>
    </dgm:pt>
    <dgm:pt modelId="{358EFB80-A50B-49B9-B9FF-5F008D5B98FB}" type="parTrans" cxnId="{E4D7F2C4-66E4-4CE8-BFAC-62440E0424EE}">
      <dgm:prSet/>
      <dgm:spPr/>
      <dgm:t>
        <a:bodyPr/>
        <a:lstStyle/>
        <a:p>
          <a:endParaRPr lang="ru-RU"/>
        </a:p>
      </dgm:t>
    </dgm:pt>
    <dgm:pt modelId="{E66ACB75-9C45-4706-9CF6-DD0464209F7D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algn="l"/>
          <a:r>
            <a:rPr lang="ru-RU" sz="1200" dirty="0" smtClean="0">
              <a:latin typeface="Arial" pitchFamily="34" charset="0"/>
              <a:cs typeface="Arial" pitchFamily="34" charset="0"/>
            </a:rPr>
            <a:t>Субвенции на получение общего образования – 63072,3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5EC5341B-452E-400A-A300-F923B2AFD641}" type="sibTrans" cxnId="{5B3B471B-39E2-41F4-8BD6-8DF0511F6EDF}">
      <dgm:prSet/>
      <dgm:spPr/>
      <dgm:t>
        <a:bodyPr/>
        <a:lstStyle/>
        <a:p>
          <a:endParaRPr lang="ru-RU"/>
        </a:p>
      </dgm:t>
    </dgm:pt>
    <dgm:pt modelId="{C88200D8-3415-42F8-A360-250DE606D306}" type="parTrans" cxnId="{5B3B471B-39E2-41F4-8BD6-8DF0511F6EDF}">
      <dgm:prSet/>
      <dgm:spPr/>
      <dgm:t>
        <a:bodyPr/>
        <a:lstStyle/>
        <a:p>
          <a:endParaRPr lang="ru-RU"/>
        </a:p>
      </dgm:t>
    </dgm:pt>
    <dgm:pt modelId="{FD4F1E1A-0740-4CAC-B794-25FC9295CBC6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algn="l"/>
          <a:r>
            <a:rPr lang="ru-RU" sz="1200" dirty="0" smtClean="0">
              <a:latin typeface="Arial" pitchFamily="34" charset="0"/>
              <a:cs typeface="Arial" pitchFamily="34" charset="0"/>
            </a:rPr>
            <a:t>Субвенции на получение дошкольного образования 13463,8 тыс. руб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.,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44967FF-BED3-480A-99CE-7DA45AFE55F2}" type="sibTrans" cxnId="{DED5E5B7-AF01-4607-91AD-79D35CEEC468}">
      <dgm:prSet/>
      <dgm:spPr/>
      <dgm:t>
        <a:bodyPr/>
        <a:lstStyle/>
        <a:p>
          <a:endParaRPr lang="ru-RU"/>
        </a:p>
      </dgm:t>
    </dgm:pt>
    <dgm:pt modelId="{254DCC07-58A4-4FCB-BCD0-0C693F32417A}" type="parTrans" cxnId="{DED5E5B7-AF01-4607-91AD-79D35CEEC468}">
      <dgm:prSet/>
      <dgm:spPr/>
      <dgm:t>
        <a:bodyPr/>
        <a:lstStyle/>
        <a:p>
          <a:endParaRPr lang="ru-RU"/>
        </a:p>
      </dgm:t>
    </dgm:pt>
    <dgm:pt modelId="{B7C5E618-26BE-4A21-8BEA-01461A75C3B9}">
      <dgm:prSet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Субсидии на повышение з/п работникам культуры – 11886,5 тыс. руб., 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DFCAA5ED-482B-4C51-8729-249F9429B035}" type="parTrans" cxnId="{95A858CE-7ABB-41EE-A621-2996DD1EF2E1}">
      <dgm:prSet/>
      <dgm:spPr/>
      <dgm:t>
        <a:bodyPr/>
        <a:lstStyle/>
        <a:p>
          <a:endParaRPr lang="ru-RU"/>
        </a:p>
      </dgm:t>
    </dgm:pt>
    <dgm:pt modelId="{E3C17C0E-296B-4839-895B-3D39FB801C36}" type="sibTrans" cxnId="{95A858CE-7ABB-41EE-A621-2996DD1EF2E1}">
      <dgm:prSet/>
      <dgm:spPr/>
      <dgm:t>
        <a:bodyPr/>
        <a:lstStyle/>
        <a:p>
          <a:endParaRPr lang="ru-RU"/>
        </a:p>
      </dgm:t>
    </dgm:pt>
    <dgm:pt modelId="{5BC80732-DFA7-4C34-8E23-D5AA79B12A14}">
      <dgm:prSet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Субсидии на повышение з/п по доп. Образованию – 719,7 тыс. руб.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32F4AC9E-7BA8-46CD-81B4-3812B8A40489}" type="parTrans" cxnId="{9DD2DA65-793E-4B63-ABED-A0C299ED6661}">
      <dgm:prSet/>
      <dgm:spPr/>
      <dgm:t>
        <a:bodyPr/>
        <a:lstStyle/>
        <a:p>
          <a:endParaRPr lang="ru-RU"/>
        </a:p>
      </dgm:t>
    </dgm:pt>
    <dgm:pt modelId="{973A36A3-7D70-434D-8F6A-9B60DBA7B021}" type="sibTrans" cxnId="{9DD2DA65-793E-4B63-ABED-A0C299ED6661}">
      <dgm:prSet/>
      <dgm:spPr/>
      <dgm:t>
        <a:bodyPr/>
        <a:lstStyle/>
        <a:p>
          <a:endParaRPr lang="ru-RU"/>
        </a:p>
      </dgm:t>
    </dgm:pt>
    <dgm:pt modelId="{7EA082D0-6A79-43A9-958A-F571412A24D9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Субсидии на капитальный ремонт и ремонт улично-дорожной сети – 28849,7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EAACA7B7-57F2-49A8-AE4E-E145E337EA7E}" type="parTrans" cxnId="{C1F5BE81-E1F5-4A0B-9CF0-919B5D412F0B}">
      <dgm:prSet/>
      <dgm:spPr/>
      <dgm:t>
        <a:bodyPr/>
        <a:lstStyle/>
        <a:p>
          <a:endParaRPr lang="ru-RU"/>
        </a:p>
      </dgm:t>
    </dgm:pt>
    <dgm:pt modelId="{9481AC71-DA7C-4A62-B1E1-96515D8483A0}" type="sibTrans" cxnId="{C1F5BE81-E1F5-4A0B-9CF0-919B5D412F0B}">
      <dgm:prSet/>
      <dgm:spPr/>
      <dgm:t>
        <a:bodyPr/>
        <a:lstStyle/>
        <a:p>
          <a:endParaRPr lang="ru-RU"/>
        </a:p>
      </dgm:t>
    </dgm:pt>
    <dgm:pt modelId="{BFE736D6-6F98-4BF6-BB46-35BABED504DD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Субсидии на ремонт дворовых территорий – 1530,3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CEFA0F21-FC0E-4581-BBD6-7D19799C8615}" type="parTrans" cxnId="{625BA0E2-45D8-4C24-BE42-255819C5086A}">
      <dgm:prSet/>
      <dgm:spPr/>
      <dgm:t>
        <a:bodyPr/>
        <a:lstStyle/>
        <a:p>
          <a:endParaRPr lang="ru-RU"/>
        </a:p>
      </dgm:t>
    </dgm:pt>
    <dgm:pt modelId="{C0386789-080A-44BB-B667-52041D82CCFB}" type="sibTrans" cxnId="{625BA0E2-45D8-4C24-BE42-255819C5086A}">
      <dgm:prSet/>
      <dgm:spPr/>
      <dgm:t>
        <a:bodyPr/>
        <a:lstStyle/>
        <a:p>
          <a:endParaRPr lang="ru-RU"/>
        </a:p>
      </dgm:t>
    </dgm:pt>
    <dgm:pt modelId="{BB517BC7-FBC0-4454-BDCC-9BC8F10D0FA3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Субсидии для обеспечения безопасности дорожного движения – 2394,0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40829B29-C54A-437E-956D-9434D623C61A}" type="parTrans" cxnId="{32AE4DF6-AE27-4729-9191-279DD5D2DE74}">
      <dgm:prSet/>
      <dgm:spPr/>
      <dgm:t>
        <a:bodyPr/>
        <a:lstStyle/>
        <a:p>
          <a:endParaRPr lang="ru-RU"/>
        </a:p>
      </dgm:t>
    </dgm:pt>
    <dgm:pt modelId="{20BD8CFA-6785-44EC-9164-6A6298AEB0B7}" type="sibTrans" cxnId="{32AE4DF6-AE27-4729-9191-279DD5D2DE74}">
      <dgm:prSet/>
      <dgm:spPr/>
      <dgm:t>
        <a:bodyPr/>
        <a:lstStyle/>
        <a:p>
          <a:endParaRPr lang="ru-RU"/>
        </a:p>
      </dgm:t>
    </dgm:pt>
    <dgm:pt modelId="{AFF7471F-867A-4DFC-A098-1D7D857D76B9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Субвенция на содержание дорог 2 и 3 классов – 8851,7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EC0D515A-57FF-4D05-9778-29840697C6B7}" type="parTrans" cxnId="{7657D174-83B2-47F7-8449-6EA3A08467CE}">
      <dgm:prSet/>
      <dgm:spPr/>
      <dgm:t>
        <a:bodyPr/>
        <a:lstStyle/>
        <a:p>
          <a:endParaRPr lang="ru-RU"/>
        </a:p>
      </dgm:t>
    </dgm:pt>
    <dgm:pt modelId="{52BCBCF5-8E89-48CC-95A2-323A8859F2D8}" type="sibTrans" cxnId="{7657D174-83B2-47F7-8449-6EA3A08467CE}">
      <dgm:prSet/>
      <dgm:spPr/>
      <dgm:t>
        <a:bodyPr/>
        <a:lstStyle/>
        <a:p>
          <a:endParaRPr lang="ru-RU"/>
        </a:p>
      </dgm:t>
    </dgm:pt>
    <dgm:pt modelId="{DC7A6FBB-4D79-4106-8C8E-B004B81FA005}">
      <dgm:prSet custT="1"/>
      <dgm:spPr/>
      <dgm:t>
        <a:bodyPr/>
        <a:lstStyle/>
        <a:p>
          <a:r>
            <a:rPr lang="ru-RU" sz="1800" u="sng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r>
            <a:rPr lang="ru-RU" sz="1800" dirty="0" smtClean="0">
              <a:latin typeface="Arial" pitchFamily="34" charset="0"/>
              <a:cs typeface="Arial" pitchFamily="34" charset="0"/>
            </a:rPr>
            <a:t>9738,0 тыс. руб.</a:t>
          </a:r>
          <a:endParaRPr lang="ru-RU" sz="1800" u="sng" dirty="0" smtClean="0">
            <a:latin typeface="Arial" pitchFamily="34" charset="0"/>
            <a:cs typeface="Arial" pitchFamily="34" charset="0"/>
          </a:endParaRPr>
        </a:p>
      </dgm:t>
    </dgm:pt>
    <dgm:pt modelId="{EED8BFAD-0BF0-4248-AB5E-1881FACB91A4}" type="parTrans" cxnId="{D4A85E33-81A7-4D67-BCC7-9C7898B23FA3}">
      <dgm:prSet/>
      <dgm:spPr/>
      <dgm:t>
        <a:bodyPr/>
        <a:lstStyle/>
        <a:p>
          <a:endParaRPr lang="ru-RU"/>
        </a:p>
      </dgm:t>
    </dgm:pt>
    <dgm:pt modelId="{A5374F5D-E670-4857-B9AC-A8D3563FA4AC}" type="sibTrans" cxnId="{D4A85E33-81A7-4D67-BCC7-9C7898B23FA3}">
      <dgm:prSet/>
      <dgm:spPr/>
      <dgm:t>
        <a:bodyPr/>
        <a:lstStyle/>
        <a:p>
          <a:endParaRPr lang="ru-RU"/>
        </a:p>
      </dgm:t>
    </dgm:pt>
    <dgm:pt modelId="{5A3DC0F7-9DAA-4E26-8DE7-4B87C1B6EFF2}">
      <dgm:prSet phldrT="[Текст]" custT="1"/>
      <dgm:spPr/>
      <dgm:t>
        <a:bodyPr/>
        <a:lstStyle/>
        <a:p>
          <a:r>
            <a:rPr lang="ru-RU" sz="1800" u="sng" dirty="0" smtClean="0">
              <a:latin typeface="Arial" pitchFamily="34" charset="0"/>
              <a:cs typeface="Arial" pitchFamily="34" charset="0"/>
            </a:rPr>
            <a:t>Прочие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</a:t>
          </a:r>
        </a:p>
        <a:p>
          <a:r>
            <a:rPr lang="ru-RU" sz="1800" dirty="0" smtClean="0">
              <a:latin typeface="Arial" pitchFamily="34" charset="0"/>
              <a:cs typeface="Arial" pitchFamily="34" charset="0"/>
            </a:rPr>
            <a:t>1503,8 тыс. руб.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DA3DB9C4-3CB5-4FC8-A26A-BAD14E99A2E2}" type="sibTrans" cxnId="{14334D62-146C-4AFC-9F69-6AC9C253CFC7}">
      <dgm:prSet/>
      <dgm:spPr/>
      <dgm:t>
        <a:bodyPr/>
        <a:lstStyle/>
        <a:p>
          <a:endParaRPr lang="ru-RU"/>
        </a:p>
      </dgm:t>
    </dgm:pt>
    <dgm:pt modelId="{B5A8BD72-48F4-4203-A060-CD9C3965310F}" type="parTrans" cxnId="{14334D62-146C-4AFC-9F69-6AC9C253CFC7}">
      <dgm:prSet/>
      <dgm:spPr/>
      <dgm:t>
        <a:bodyPr/>
        <a:lstStyle/>
        <a:p>
          <a:endParaRPr lang="ru-RU"/>
        </a:p>
      </dgm:t>
    </dgm:pt>
    <dgm:pt modelId="{8FA4EBBD-4EBF-49F9-BD21-E8D0A5A5F9C9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Субвенция на переданные полномочия по административной комиссии – 66,6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719E1EF6-4A14-44F6-9E05-BFCF83313F96}" type="parTrans" cxnId="{961B5822-5EC1-414E-AE4E-E9A60CC3FCD2}">
      <dgm:prSet/>
      <dgm:spPr/>
      <dgm:t>
        <a:bodyPr/>
        <a:lstStyle/>
        <a:p>
          <a:endParaRPr lang="ru-RU"/>
        </a:p>
      </dgm:t>
    </dgm:pt>
    <dgm:pt modelId="{218380F1-40D5-4A75-8A4B-EFE8C727A210}" type="sibTrans" cxnId="{961B5822-5EC1-414E-AE4E-E9A60CC3FCD2}">
      <dgm:prSet/>
      <dgm:spPr/>
      <dgm:t>
        <a:bodyPr/>
        <a:lstStyle/>
        <a:p>
          <a:endParaRPr lang="ru-RU"/>
        </a:p>
      </dgm:t>
    </dgm:pt>
    <dgm:pt modelId="{B6F14343-3B46-4489-99D9-60B6F685691A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Субвенция по комиссии по делам несовершеннолетних – 338,2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75FE777B-2A76-4CAB-9FC0-73D3E5F93B2F}" type="parTrans" cxnId="{B1962316-2249-45B7-BACB-DFDF4B15CBE0}">
      <dgm:prSet/>
      <dgm:spPr/>
      <dgm:t>
        <a:bodyPr/>
        <a:lstStyle/>
        <a:p>
          <a:endParaRPr lang="ru-RU"/>
        </a:p>
      </dgm:t>
    </dgm:pt>
    <dgm:pt modelId="{093C71DF-FA7F-4FC5-A4E3-FDB8BDCC2AA8}" type="sibTrans" cxnId="{B1962316-2249-45B7-BACB-DFDF4B15CBE0}">
      <dgm:prSet/>
      <dgm:spPr/>
      <dgm:t>
        <a:bodyPr/>
        <a:lstStyle/>
        <a:p>
          <a:endParaRPr lang="ru-RU"/>
        </a:p>
      </dgm:t>
    </dgm:pt>
    <dgm:pt modelId="{84E02ED5-04CA-43AB-A65C-8EAC4E46D6BD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Субсидии на поддержку редакции – 531,4 тыс. руб.,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CBDA7A1E-726F-4975-95F9-EE8898993C17}" type="parTrans" cxnId="{B074CF82-3A82-4151-9C3F-12A8800D50E1}">
      <dgm:prSet/>
      <dgm:spPr/>
      <dgm:t>
        <a:bodyPr/>
        <a:lstStyle/>
        <a:p>
          <a:endParaRPr lang="ru-RU"/>
        </a:p>
      </dgm:t>
    </dgm:pt>
    <dgm:pt modelId="{825F4CE1-A157-42BF-B14E-FCBDB5E86FEA}" type="sibTrans" cxnId="{B074CF82-3A82-4151-9C3F-12A8800D50E1}">
      <dgm:prSet/>
      <dgm:spPr/>
      <dgm:t>
        <a:bodyPr/>
        <a:lstStyle/>
        <a:p>
          <a:endParaRPr lang="ru-RU"/>
        </a:p>
      </dgm:t>
    </dgm:pt>
    <dgm:pt modelId="{5DFDB9EE-066E-4A12-B752-B83C24E93969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Субвенция на переданные полномочия перепись – 161,7 тыс. руб.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0FE761D0-BB76-4658-8B4B-7C461793AC37}" type="parTrans" cxnId="{98EEFFAB-69E4-40B6-833D-B2E3009F95EA}">
      <dgm:prSet/>
      <dgm:spPr/>
      <dgm:t>
        <a:bodyPr/>
        <a:lstStyle/>
        <a:p>
          <a:endParaRPr lang="ru-RU"/>
        </a:p>
      </dgm:t>
    </dgm:pt>
    <dgm:pt modelId="{B3FED11C-2F58-40B7-879C-876C67A02C79}" type="sibTrans" cxnId="{98EEFFAB-69E4-40B6-833D-B2E3009F95EA}">
      <dgm:prSet/>
      <dgm:spPr/>
      <dgm:t>
        <a:bodyPr/>
        <a:lstStyle/>
        <a:p>
          <a:endParaRPr lang="ru-RU"/>
        </a:p>
      </dgm:t>
    </dgm:pt>
    <dgm:pt modelId="{EAFE5C11-E882-4FBB-B677-5205EA87BB7E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algn="l"/>
          <a:r>
            <a:rPr lang="ru-RU" sz="1200" dirty="0" smtClean="0">
              <a:latin typeface="Arial" pitchFamily="34" charset="0"/>
              <a:cs typeface="Arial" pitchFamily="34" charset="0"/>
            </a:rPr>
            <a:t>Субвенции на выплаты за классное руководство – 7421,4 тыс. руб.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628BDE34-C7DF-4BC2-8161-F64A54DB960C}" type="parTrans" cxnId="{7ED47ECE-2F37-4351-BC5D-83063EC7F7FB}">
      <dgm:prSet/>
      <dgm:spPr/>
      <dgm:t>
        <a:bodyPr/>
        <a:lstStyle/>
        <a:p>
          <a:endParaRPr lang="ru-RU"/>
        </a:p>
      </dgm:t>
    </dgm:pt>
    <dgm:pt modelId="{B2FDBEAD-DFA1-4C04-8C4D-B0371A908757}" type="sibTrans" cxnId="{7ED47ECE-2F37-4351-BC5D-83063EC7F7FB}">
      <dgm:prSet/>
      <dgm:spPr/>
      <dgm:t>
        <a:bodyPr/>
        <a:lstStyle/>
        <a:p>
          <a:endParaRPr lang="ru-RU"/>
        </a:p>
      </dgm:t>
    </dgm:pt>
    <dgm:pt modelId="{26D9B612-AA9E-4AA7-95ED-BD74F3B9B0B3}">
      <dgm:prSet phldrT="[Текст]" custT="1"/>
      <dgm:spPr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Субсидии на проведение комплексных кадастровых работ – 2078,6 тыс. руб.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3A492DC4-4CD7-4DB4-A980-F5E5EADFB78F}" type="parTrans" cxnId="{DF06AB6E-ECBE-43FA-9FB9-D85BA2979873}">
      <dgm:prSet/>
      <dgm:spPr/>
      <dgm:t>
        <a:bodyPr/>
        <a:lstStyle/>
        <a:p>
          <a:endParaRPr lang="ru-RU"/>
        </a:p>
      </dgm:t>
    </dgm:pt>
    <dgm:pt modelId="{3AC9DEEE-41C7-4458-BE1A-037D611B3EB0}" type="sibTrans" cxnId="{DF06AB6E-ECBE-43FA-9FB9-D85BA2979873}">
      <dgm:prSet/>
      <dgm:spPr/>
      <dgm:t>
        <a:bodyPr/>
        <a:lstStyle/>
        <a:p>
          <a:endParaRPr lang="ru-RU"/>
        </a:p>
      </dgm:t>
    </dgm:pt>
    <dgm:pt modelId="{F7742E92-1F8E-43AB-94B5-B2F8F3F3A8BF}" type="pres">
      <dgm:prSet presAssocID="{769CCD13-6193-4511-870C-A26C58FBE0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0F65A9-980E-46C4-8F00-5AA6370DB4F1}" type="pres">
      <dgm:prSet presAssocID="{C3DE16CB-5D7F-42C6-B224-31921FFD37BB}" presName="linNode" presStyleCnt="0"/>
      <dgm:spPr/>
    </dgm:pt>
    <dgm:pt modelId="{1EF3C2AC-A63B-4056-965F-A68B8A31E4DA}" type="pres">
      <dgm:prSet presAssocID="{C3DE16CB-5D7F-42C6-B224-31921FFD37BB}" presName="parentText" presStyleLbl="node1" presStyleIdx="0" presStyleCnt="5" custScaleX="71057" custScaleY="97208" custLinFactNeighborX="-3173" custLinFactNeighborY="28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CD322-D89B-4D7D-9D37-53041200E5AB}" type="pres">
      <dgm:prSet presAssocID="{C3DE16CB-5D7F-42C6-B224-31921FFD37BB}" presName="descendantText" presStyleLbl="alignAccFollowNode1" presStyleIdx="0" presStyleCnt="4" custScaleX="109271" custScaleY="195573" custLinFactNeighborX="14129" custLinFactNeighborY="2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DE4AE-EB48-47CA-AB85-75BCB04E28FC}" type="pres">
      <dgm:prSet presAssocID="{611A1011-6FF6-4066-B498-1CA96F792FC8}" presName="sp" presStyleCnt="0"/>
      <dgm:spPr/>
    </dgm:pt>
    <dgm:pt modelId="{9B58BF78-D457-4C6B-919E-5816822AD30A}" type="pres">
      <dgm:prSet presAssocID="{FB09BEE5-F7E2-4645-91D9-2B544C422F69}" presName="linNode" presStyleCnt="0"/>
      <dgm:spPr/>
    </dgm:pt>
    <dgm:pt modelId="{264C0FCE-74FF-448B-A637-14037BAB4C7F}" type="pres">
      <dgm:prSet presAssocID="{FB09BEE5-F7E2-4645-91D9-2B544C422F69}" presName="parentText" presStyleLbl="node1" presStyleIdx="1" presStyleCnt="5" custScaleX="74347" custScaleY="73441" custLinFactNeighborX="-2784" custLinFactNeighborY="39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20B07-0E83-4218-BA64-F08A78DE6797}" type="pres">
      <dgm:prSet presAssocID="{FB09BEE5-F7E2-4645-91D9-2B544C422F69}" presName="descendantText" presStyleLbl="alignAccFollowNode1" presStyleIdx="1" presStyleCnt="4" custScaleX="105554" custScaleY="60518" custLinFactNeighborX="6299" custLinFactNeighborY="-16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4E635-1FE8-4E9A-9C7E-2FA5EF1454EA}" type="pres">
      <dgm:prSet presAssocID="{FD6F13FB-D325-44EA-A2CC-2BEF398B102F}" presName="sp" presStyleCnt="0"/>
      <dgm:spPr/>
    </dgm:pt>
    <dgm:pt modelId="{E2DC73A7-9AA9-4A99-816B-1B30B14D95D7}" type="pres">
      <dgm:prSet presAssocID="{23CB5F21-3A7F-4361-B546-29BC7F61E3C8}" presName="linNode" presStyleCnt="0"/>
      <dgm:spPr/>
    </dgm:pt>
    <dgm:pt modelId="{C05B23ED-C973-42CC-91CF-8A725BA5CE48}" type="pres">
      <dgm:prSet presAssocID="{23CB5F21-3A7F-4361-B546-29BC7F61E3C8}" presName="parentText" presStyleLbl="node1" presStyleIdx="2" presStyleCnt="5" custScaleX="75200" custScaleY="103536" custLinFactNeighborX="-4339" custLinFactNeighborY="119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40A3C-B87E-4DD8-B49F-884E8C6D7D69}" type="pres">
      <dgm:prSet presAssocID="{23CB5F21-3A7F-4361-B546-29BC7F61E3C8}" presName="descendantText" presStyleLbl="alignAccFollowNode1" presStyleIdx="2" presStyleCnt="4" custScaleX="106813" custScaleY="217583" custLinFactNeighborX="7100" custLinFactNeighborY="-43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9136E-309C-4E9D-9004-BACB5CAF9EC8}" type="pres">
      <dgm:prSet presAssocID="{709940BD-47B8-4F58-86BD-74C014CAC7DF}" presName="sp" presStyleCnt="0"/>
      <dgm:spPr/>
    </dgm:pt>
    <dgm:pt modelId="{BD753EE3-57D1-4D49-B9F4-FD4728B133F4}" type="pres">
      <dgm:prSet presAssocID="{DC7A6FBB-4D79-4106-8C8E-B004B81FA005}" presName="linNode" presStyleCnt="0"/>
      <dgm:spPr/>
    </dgm:pt>
    <dgm:pt modelId="{88AB5932-83BB-4AB9-BD41-9C3BF2EA9B81}" type="pres">
      <dgm:prSet presAssocID="{DC7A6FBB-4D79-4106-8C8E-B004B81FA005}" presName="parentText" presStyleLbl="node1" presStyleIdx="3" presStyleCnt="5" custScaleX="70369" custLinFactNeighborX="-5327" custLinFactNeighborY="60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9369F-E675-473D-990B-F09B3537F6E6}" type="pres">
      <dgm:prSet presAssocID="{A5374F5D-E670-4857-B9AC-A8D3563FA4AC}" presName="sp" presStyleCnt="0"/>
      <dgm:spPr/>
    </dgm:pt>
    <dgm:pt modelId="{F3A68C56-33A7-41E7-BC8E-B81188CFE887}" type="pres">
      <dgm:prSet presAssocID="{5A3DC0F7-9DAA-4E26-8DE7-4B87C1B6EFF2}" presName="linNode" presStyleCnt="0"/>
      <dgm:spPr/>
    </dgm:pt>
    <dgm:pt modelId="{7815C7A4-19FC-4F6C-8B26-29222310C746}" type="pres">
      <dgm:prSet presAssocID="{5A3DC0F7-9DAA-4E26-8DE7-4B87C1B6EFF2}" presName="parentText" presStyleLbl="node1" presStyleIdx="4" presStyleCnt="5" custScaleX="72382" custScaleY="73112" custLinFactNeighborX="-3546" custLinFactNeighborY="24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F645D-F403-4AEE-8F6B-6F6FF3D15739}" type="pres">
      <dgm:prSet presAssocID="{5A3DC0F7-9DAA-4E26-8DE7-4B87C1B6EFF2}" presName="descendantText" presStyleLbl="alignAccFollowNode1" presStyleIdx="3" presStyleCnt="4" custScaleX="105966" custScaleY="156292" custLinFactNeighborX="11226" custLinFactNeighborY="7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C78C6B-B680-4126-B947-4B3AA51FD2EC}" type="presOf" srcId="{FD4F1E1A-0740-4CAC-B794-25FC9295CBC6}" destId="{C09CD322-D89B-4D7D-9D37-53041200E5AB}" srcOrd="0" destOrd="0" presId="urn:microsoft.com/office/officeart/2005/8/layout/vList5"/>
    <dgm:cxn modelId="{E4D7F2C4-66E4-4CE8-BFAC-62440E0424EE}" srcId="{C3DE16CB-5D7F-42C6-B224-31921FFD37BB}" destId="{2F147AC5-DF8A-461C-9C1C-3A0CCF7C7EF8}" srcOrd="2" destOrd="0" parTransId="{358EFB80-A50B-49B9-B9FF-5F008D5B98FB}" sibTransId="{25905707-531D-4F69-A924-4E1D35325647}"/>
    <dgm:cxn modelId="{9DD2DA65-793E-4B63-ABED-A0C299ED6661}" srcId="{FB09BEE5-F7E2-4645-91D9-2B544C422F69}" destId="{5BC80732-DFA7-4C34-8E23-D5AA79B12A14}" srcOrd="1" destOrd="0" parTransId="{32F4AC9E-7BA8-46CD-81B4-3812B8A40489}" sibTransId="{973A36A3-7D70-434D-8F6A-9B60DBA7B021}"/>
    <dgm:cxn modelId="{3E9BF50F-96C8-4DBB-87D7-1393FC1BA489}" type="presOf" srcId="{B6F14343-3B46-4489-99D9-60B6F685691A}" destId="{335F645D-F403-4AEE-8F6B-6F6FF3D15739}" srcOrd="0" destOrd="2" presId="urn:microsoft.com/office/officeart/2005/8/layout/vList5"/>
    <dgm:cxn modelId="{14334D62-146C-4AFC-9F69-6AC9C253CFC7}" srcId="{769CCD13-6193-4511-870C-A26C58FBE0E7}" destId="{5A3DC0F7-9DAA-4E26-8DE7-4B87C1B6EFF2}" srcOrd="4" destOrd="0" parTransId="{B5A8BD72-48F4-4203-A060-CD9C3965310F}" sibTransId="{DA3DB9C4-3CB5-4FC8-A26A-BAD14E99A2E2}"/>
    <dgm:cxn modelId="{F1C19268-DBAA-485E-9B2F-1D9F88D3CFD8}" srcId="{5A3DC0F7-9DAA-4E26-8DE7-4B87C1B6EFF2}" destId="{191C409B-39AE-47C4-BADE-28C57760F557}" srcOrd="0" destOrd="0" parTransId="{D3C09739-FDA0-499B-9B44-D0CA4F60C461}" sibTransId="{8B564A97-36D3-4160-9125-E26750A21D93}"/>
    <dgm:cxn modelId="{D4A85E33-81A7-4D67-BCC7-9C7898B23FA3}" srcId="{769CCD13-6193-4511-870C-A26C58FBE0E7}" destId="{DC7A6FBB-4D79-4106-8C8E-B004B81FA005}" srcOrd="3" destOrd="0" parTransId="{EED8BFAD-0BF0-4248-AB5E-1881FACB91A4}" sibTransId="{A5374F5D-E670-4857-B9AC-A8D3563FA4AC}"/>
    <dgm:cxn modelId="{9F90E566-DA17-49BF-ACD3-F528A8C94D2B}" type="presOf" srcId="{E66ACB75-9C45-4706-9CF6-DD0464209F7D}" destId="{C09CD322-D89B-4D7D-9D37-53041200E5AB}" srcOrd="0" destOrd="1" presId="urn:microsoft.com/office/officeart/2005/8/layout/vList5"/>
    <dgm:cxn modelId="{5B3B471B-39E2-41F4-8BD6-8DF0511F6EDF}" srcId="{C3DE16CB-5D7F-42C6-B224-31921FFD37BB}" destId="{E66ACB75-9C45-4706-9CF6-DD0464209F7D}" srcOrd="1" destOrd="0" parTransId="{C88200D8-3415-42F8-A360-250DE606D306}" sibTransId="{5EC5341B-452E-400A-A300-F923B2AFD641}"/>
    <dgm:cxn modelId="{C1F5BE81-E1F5-4A0B-9CF0-919B5D412F0B}" srcId="{23CB5F21-3A7F-4361-B546-29BC7F61E3C8}" destId="{7EA082D0-6A79-43A9-958A-F571412A24D9}" srcOrd="1" destOrd="0" parTransId="{EAACA7B7-57F2-49A8-AE4E-E145E337EA7E}" sibTransId="{9481AC71-DA7C-4A62-B1E1-96515D8483A0}"/>
    <dgm:cxn modelId="{B074CF82-3A82-4151-9C3F-12A8800D50E1}" srcId="{5A3DC0F7-9DAA-4E26-8DE7-4B87C1B6EFF2}" destId="{84E02ED5-04CA-43AB-A65C-8EAC4E46D6BD}" srcOrd="3" destOrd="0" parTransId="{CBDA7A1E-726F-4975-95F9-EE8898993C17}" sibTransId="{825F4CE1-A157-42BF-B14E-FCBDB5E86FEA}"/>
    <dgm:cxn modelId="{7ED47ECE-2F37-4351-BC5D-83063EC7F7FB}" srcId="{C3DE16CB-5D7F-42C6-B224-31921FFD37BB}" destId="{EAFE5C11-E882-4FBB-B677-5205EA87BB7E}" srcOrd="6" destOrd="0" parTransId="{628BDE34-C7DF-4BC2-8161-F64A54DB960C}" sibTransId="{B2FDBEAD-DFA1-4C04-8C4D-B0371A908757}"/>
    <dgm:cxn modelId="{E56BF274-E0E6-48C3-AB33-88CAFCB52F71}" type="presOf" srcId="{7EA082D0-6A79-43A9-958A-F571412A24D9}" destId="{0FC40A3C-B87E-4DD8-B49F-884E8C6D7D69}" srcOrd="0" destOrd="1" presId="urn:microsoft.com/office/officeart/2005/8/layout/vList5"/>
    <dgm:cxn modelId="{D5D061A5-912B-45C3-8AD3-7F42547F2F7F}" type="presOf" srcId="{BB517BC7-FBC0-4454-BDCC-9BC8F10D0FA3}" destId="{0FC40A3C-B87E-4DD8-B49F-884E8C6D7D69}" srcOrd="0" destOrd="3" presId="urn:microsoft.com/office/officeart/2005/8/layout/vList5"/>
    <dgm:cxn modelId="{96FD496E-9E29-4E75-B21F-AEED988DCEA9}" type="presOf" srcId="{5BC80732-DFA7-4C34-8E23-D5AA79B12A14}" destId="{62120B07-0E83-4218-BA64-F08A78DE6797}" srcOrd="0" destOrd="1" presId="urn:microsoft.com/office/officeart/2005/8/layout/vList5"/>
    <dgm:cxn modelId="{78C04E71-75E0-4472-BDB0-F24F69BE1B91}" type="presOf" srcId="{FB09BEE5-F7E2-4645-91D9-2B544C422F69}" destId="{264C0FCE-74FF-448B-A637-14037BAB4C7F}" srcOrd="0" destOrd="0" presId="urn:microsoft.com/office/officeart/2005/8/layout/vList5"/>
    <dgm:cxn modelId="{B812D234-DAF5-4004-9B0E-43FE11C440F1}" type="presOf" srcId="{8FA4EBBD-4EBF-49F9-BD21-E8D0A5A5F9C9}" destId="{335F645D-F403-4AEE-8F6B-6F6FF3D15739}" srcOrd="0" destOrd="1" presId="urn:microsoft.com/office/officeart/2005/8/layout/vList5"/>
    <dgm:cxn modelId="{287B616F-4B19-49CF-8512-E6120B6282DD}" srcId="{C3DE16CB-5D7F-42C6-B224-31921FFD37BB}" destId="{BA08BFAB-ACE0-4F6C-A182-2DF9F24C4099}" srcOrd="5" destOrd="0" parTransId="{76A0B5FE-C4FC-4573-83E4-6F05FA5E9DDF}" sibTransId="{CD094AC9-AC3A-44A2-92A8-0F5315583837}"/>
    <dgm:cxn modelId="{46DD0A1A-C4F3-4E6E-BC6E-C449FA0263F5}" type="presOf" srcId="{BFE736D6-6F98-4BF6-BB46-35BABED504DD}" destId="{0FC40A3C-B87E-4DD8-B49F-884E8C6D7D69}" srcOrd="0" destOrd="2" presId="urn:microsoft.com/office/officeart/2005/8/layout/vList5"/>
    <dgm:cxn modelId="{D69272B2-D5C9-4228-BB69-F74BD2872113}" type="presOf" srcId="{DC7A6FBB-4D79-4106-8C8E-B004B81FA005}" destId="{88AB5932-83BB-4AB9-BD41-9C3BF2EA9B81}" srcOrd="0" destOrd="0" presId="urn:microsoft.com/office/officeart/2005/8/layout/vList5"/>
    <dgm:cxn modelId="{47F9A37F-E612-45D3-A0F1-BBE2794A3B4A}" srcId="{769CCD13-6193-4511-870C-A26C58FBE0E7}" destId="{C3DE16CB-5D7F-42C6-B224-31921FFD37BB}" srcOrd="0" destOrd="0" parTransId="{F32FD867-D7DE-47AB-AF44-4513900D1C1A}" sibTransId="{611A1011-6FF6-4066-B498-1CA96F792FC8}"/>
    <dgm:cxn modelId="{95A858CE-7ABB-41EE-A621-2996DD1EF2E1}" srcId="{FB09BEE5-F7E2-4645-91D9-2B544C422F69}" destId="{B7C5E618-26BE-4A21-8BEA-01461A75C3B9}" srcOrd="0" destOrd="0" parTransId="{DFCAA5ED-482B-4C51-8729-249F9429B035}" sibTransId="{E3C17C0E-296B-4839-895B-3D39FB801C36}"/>
    <dgm:cxn modelId="{E571D90D-F057-43FB-9B54-A3DB4D44F743}" type="presOf" srcId="{B7C5E618-26BE-4A21-8BEA-01461A75C3B9}" destId="{62120B07-0E83-4218-BA64-F08A78DE6797}" srcOrd="0" destOrd="0" presId="urn:microsoft.com/office/officeart/2005/8/layout/vList5"/>
    <dgm:cxn modelId="{C293177C-53D8-4571-A378-0D6C5A83681A}" srcId="{769CCD13-6193-4511-870C-A26C58FBE0E7}" destId="{23CB5F21-3A7F-4361-B546-29BC7F61E3C8}" srcOrd="2" destOrd="0" parTransId="{C2C1EE41-B69F-4CED-A5D9-C2A561AEC3C7}" sibTransId="{709940BD-47B8-4F58-86BD-74C014CAC7DF}"/>
    <dgm:cxn modelId="{DED5E5B7-AF01-4607-91AD-79D35CEEC468}" srcId="{C3DE16CB-5D7F-42C6-B224-31921FFD37BB}" destId="{FD4F1E1A-0740-4CAC-B794-25FC9295CBC6}" srcOrd="0" destOrd="0" parTransId="{254DCC07-58A4-4FCB-BCD0-0C693F32417A}" sibTransId="{744967FF-BED3-480A-99CE-7DA45AFE55F2}"/>
    <dgm:cxn modelId="{625BA0E2-45D8-4C24-BE42-255819C5086A}" srcId="{23CB5F21-3A7F-4361-B546-29BC7F61E3C8}" destId="{BFE736D6-6F98-4BF6-BB46-35BABED504DD}" srcOrd="2" destOrd="0" parTransId="{CEFA0F21-FC0E-4581-BBD6-7D19799C8615}" sibTransId="{C0386789-080A-44BB-B667-52041D82CCFB}"/>
    <dgm:cxn modelId="{ED15B40E-14BD-4757-A229-6CA53E65B6D0}" type="presOf" srcId="{C3DE16CB-5D7F-42C6-B224-31921FFD37BB}" destId="{1EF3C2AC-A63B-4056-965F-A68B8A31E4DA}" srcOrd="0" destOrd="0" presId="urn:microsoft.com/office/officeart/2005/8/layout/vList5"/>
    <dgm:cxn modelId="{F81EDE51-232C-4640-B4DE-2F48BAE84870}" srcId="{C3DE16CB-5D7F-42C6-B224-31921FFD37BB}" destId="{8932AC5F-F665-4FAE-A5FD-30304609B198}" srcOrd="3" destOrd="0" parTransId="{C86C4FBA-AE23-44E2-9C0F-B9E943EA11F0}" sibTransId="{615AFAE3-9965-4066-A9EB-EAA29ADAF63B}"/>
    <dgm:cxn modelId="{722CCA70-B539-4495-B880-124C05499BE1}" srcId="{C3DE16CB-5D7F-42C6-B224-31921FFD37BB}" destId="{EF8A2075-197D-4326-ABEE-6FAF227D7145}" srcOrd="4" destOrd="0" parTransId="{BF988CF7-6B49-4944-B227-2E23AF718CF2}" sibTransId="{3BCD44C7-A289-4958-A006-DF917B2B1396}"/>
    <dgm:cxn modelId="{5E09EE7E-F19D-46E2-8036-2E54E906818C}" type="presOf" srcId="{BA08BFAB-ACE0-4F6C-A182-2DF9F24C4099}" destId="{C09CD322-D89B-4D7D-9D37-53041200E5AB}" srcOrd="0" destOrd="5" presId="urn:microsoft.com/office/officeart/2005/8/layout/vList5"/>
    <dgm:cxn modelId="{B1962316-2249-45B7-BACB-DFDF4B15CBE0}" srcId="{5A3DC0F7-9DAA-4E26-8DE7-4B87C1B6EFF2}" destId="{B6F14343-3B46-4489-99D9-60B6F685691A}" srcOrd="2" destOrd="0" parTransId="{75FE777B-2A76-4CAB-9FC0-73D3E5F93B2F}" sibTransId="{093C71DF-FA7F-4FC5-A4E3-FDB8BDCC2AA8}"/>
    <dgm:cxn modelId="{32AE4DF6-AE27-4729-9191-279DD5D2DE74}" srcId="{23CB5F21-3A7F-4361-B546-29BC7F61E3C8}" destId="{BB517BC7-FBC0-4454-BDCC-9BC8F10D0FA3}" srcOrd="3" destOrd="0" parTransId="{40829B29-C54A-437E-956D-9434D623C61A}" sibTransId="{20BD8CFA-6785-44EC-9164-6A6298AEB0B7}"/>
    <dgm:cxn modelId="{2B67CE06-E41C-4B04-88AB-4C362D4C8E2F}" type="presOf" srcId="{2F147AC5-DF8A-461C-9C1C-3A0CCF7C7EF8}" destId="{C09CD322-D89B-4D7D-9D37-53041200E5AB}" srcOrd="0" destOrd="2" presId="urn:microsoft.com/office/officeart/2005/8/layout/vList5"/>
    <dgm:cxn modelId="{961B5822-5EC1-414E-AE4E-E9A60CC3FCD2}" srcId="{5A3DC0F7-9DAA-4E26-8DE7-4B87C1B6EFF2}" destId="{8FA4EBBD-4EBF-49F9-BD21-E8D0A5A5F9C9}" srcOrd="1" destOrd="0" parTransId="{719E1EF6-4A14-44F6-9E05-BFCF83313F96}" sibTransId="{218380F1-40D5-4A75-8A4B-EFE8C727A210}"/>
    <dgm:cxn modelId="{251E161D-559A-4953-86B1-8BCF58918AC7}" type="presOf" srcId="{23CB5F21-3A7F-4361-B546-29BC7F61E3C8}" destId="{C05B23ED-C973-42CC-91CF-8A725BA5CE48}" srcOrd="0" destOrd="0" presId="urn:microsoft.com/office/officeart/2005/8/layout/vList5"/>
    <dgm:cxn modelId="{5FAD4674-24B7-464E-A619-92687A4328D2}" type="presOf" srcId="{EF8A2075-197D-4326-ABEE-6FAF227D7145}" destId="{C09CD322-D89B-4D7D-9D37-53041200E5AB}" srcOrd="0" destOrd="4" presId="urn:microsoft.com/office/officeart/2005/8/layout/vList5"/>
    <dgm:cxn modelId="{C2D1D2CF-FAD3-456D-AC44-A578A7596D48}" type="presOf" srcId="{84E02ED5-04CA-43AB-A65C-8EAC4E46D6BD}" destId="{335F645D-F403-4AEE-8F6B-6F6FF3D15739}" srcOrd="0" destOrd="3" presId="urn:microsoft.com/office/officeart/2005/8/layout/vList5"/>
    <dgm:cxn modelId="{E0B68567-0E02-41E0-B74A-989BF29797F6}" srcId="{23CB5F21-3A7F-4361-B546-29BC7F61E3C8}" destId="{4AC65281-E654-487A-BCE7-287A4D81EC12}" srcOrd="0" destOrd="0" parTransId="{AF28C1C6-02CC-4C05-AC0E-38DFD4EBFC07}" sibTransId="{35CDA262-E19F-4CC3-8B1D-1443960E205C}"/>
    <dgm:cxn modelId="{2AC74FBD-40F5-440B-95D2-12B109A23318}" type="presOf" srcId="{4AC65281-E654-487A-BCE7-287A4D81EC12}" destId="{0FC40A3C-B87E-4DD8-B49F-884E8C6D7D69}" srcOrd="0" destOrd="0" presId="urn:microsoft.com/office/officeart/2005/8/layout/vList5"/>
    <dgm:cxn modelId="{12D9651B-D55B-402F-8D9B-79D0A2C67D7D}" type="presOf" srcId="{191C409B-39AE-47C4-BADE-28C57760F557}" destId="{335F645D-F403-4AEE-8F6B-6F6FF3D15739}" srcOrd="0" destOrd="0" presId="urn:microsoft.com/office/officeart/2005/8/layout/vList5"/>
    <dgm:cxn modelId="{DF06AB6E-ECBE-43FA-9FB9-D85BA2979873}" srcId="{23CB5F21-3A7F-4361-B546-29BC7F61E3C8}" destId="{26D9B612-AA9E-4AA7-95ED-BD74F3B9B0B3}" srcOrd="5" destOrd="0" parTransId="{3A492DC4-4CD7-4DB4-A980-F5E5EADFB78F}" sibTransId="{3AC9DEEE-41C7-4458-BE1A-037D611B3EB0}"/>
    <dgm:cxn modelId="{D4BB1C50-C15F-4165-BE9C-FACFBB2982EB}" type="presOf" srcId="{8932AC5F-F665-4FAE-A5FD-30304609B198}" destId="{C09CD322-D89B-4D7D-9D37-53041200E5AB}" srcOrd="0" destOrd="3" presId="urn:microsoft.com/office/officeart/2005/8/layout/vList5"/>
    <dgm:cxn modelId="{C9F8B6E9-67A5-4873-A1BE-614C2F965258}" type="presOf" srcId="{AFF7471F-867A-4DFC-A098-1D7D857D76B9}" destId="{0FC40A3C-B87E-4DD8-B49F-884E8C6D7D69}" srcOrd="0" destOrd="4" presId="urn:microsoft.com/office/officeart/2005/8/layout/vList5"/>
    <dgm:cxn modelId="{EA2C76CC-CCFC-4998-8AE8-B3F5C38BEA72}" type="presOf" srcId="{5DFDB9EE-066E-4A12-B752-B83C24E93969}" destId="{335F645D-F403-4AEE-8F6B-6F6FF3D15739}" srcOrd="0" destOrd="4" presId="urn:microsoft.com/office/officeart/2005/8/layout/vList5"/>
    <dgm:cxn modelId="{6A2DBB6A-33BC-478F-8FF1-2DD512952702}" type="presOf" srcId="{EAFE5C11-E882-4FBB-B677-5205EA87BB7E}" destId="{C09CD322-D89B-4D7D-9D37-53041200E5AB}" srcOrd="0" destOrd="6" presId="urn:microsoft.com/office/officeart/2005/8/layout/vList5"/>
    <dgm:cxn modelId="{98EEFFAB-69E4-40B6-833D-B2E3009F95EA}" srcId="{5A3DC0F7-9DAA-4E26-8DE7-4B87C1B6EFF2}" destId="{5DFDB9EE-066E-4A12-B752-B83C24E93969}" srcOrd="4" destOrd="0" parTransId="{0FE761D0-BB76-4658-8B4B-7C461793AC37}" sibTransId="{B3FED11C-2F58-40B7-879C-876C67A02C79}"/>
    <dgm:cxn modelId="{E3790917-CA4C-465A-BB53-92A86C27C061}" type="presOf" srcId="{5A3DC0F7-9DAA-4E26-8DE7-4B87C1B6EFF2}" destId="{7815C7A4-19FC-4F6C-8B26-29222310C746}" srcOrd="0" destOrd="0" presId="urn:microsoft.com/office/officeart/2005/8/layout/vList5"/>
    <dgm:cxn modelId="{7657D174-83B2-47F7-8449-6EA3A08467CE}" srcId="{23CB5F21-3A7F-4361-B546-29BC7F61E3C8}" destId="{AFF7471F-867A-4DFC-A098-1D7D857D76B9}" srcOrd="4" destOrd="0" parTransId="{EC0D515A-57FF-4D05-9778-29840697C6B7}" sibTransId="{52BCBCF5-8E89-48CC-95A2-323A8859F2D8}"/>
    <dgm:cxn modelId="{334357F2-FEBA-428B-A510-4C229083307C}" type="presOf" srcId="{26D9B612-AA9E-4AA7-95ED-BD74F3B9B0B3}" destId="{0FC40A3C-B87E-4DD8-B49F-884E8C6D7D69}" srcOrd="0" destOrd="5" presId="urn:microsoft.com/office/officeart/2005/8/layout/vList5"/>
    <dgm:cxn modelId="{75C98F70-8E81-4FCD-944B-A9BB1222ADFD}" type="presOf" srcId="{769CCD13-6193-4511-870C-A26C58FBE0E7}" destId="{F7742E92-1F8E-43AB-94B5-B2F8F3F3A8BF}" srcOrd="0" destOrd="0" presId="urn:microsoft.com/office/officeart/2005/8/layout/vList5"/>
    <dgm:cxn modelId="{73536DA8-086B-422F-873F-992B4DF479BE}" srcId="{769CCD13-6193-4511-870C-A26C58FBE0E7}" destId="{FB09BEE5-F7E2-4645-91D9-2B544C422F69}" srcOrd="1" destOrd="0" parTransId="{0E9010BF-47CC-4C97-934F-12DB18E27989}" sibTransId="{FD6F13FB-D325-44EA-A2CC-2BEF398B102F}"/>
    <dgm:cxn modelId="{42A742BF-F44E-41DE-8E5C-5027CD7E1917}" type="presParOf" srcId="{F7742E92-1F8E-43AB-94B5-B2F8F3F3A8BF}" destId="{5C0F65A9-980E-46C4-8F00-5AA6370DB4F1}" srcOrd="0" destOrd="0" presId="urn:microsoft.com/office/officeart/2005/8/layout/vList5"/>
    <dgm:cxn modelId="{40717FC6-A93D-4A15-8903-ADEC709AE157}" type="presParOf" srcId="{5C0F65A9-980E-46C4-8F00-5AA6370DB4F1}" destId="{1EF3C2AC-A63B-4056-965F-A68B8A31E4DA}" srcOrd="0" destOrd="0" presId="urn:microsoft.com/office/officeart/2005/8/layout/vList5"/>
    <dgm:cxn modelId="{9723BF31-25E9-435A-B02D-13FD37309F58}" type="presParOf" srcId="{5C0F65A9-980E-46C4-8F00-5AA6370DB4F1}" destId="{C09CD322-D89B-4D7D-9D37-53041200E5AB}" srcOrd="1" destOrd="0" presId="urn:microsoft.com/office/officeart/2005/8/layout/vList5"/>
    <dgm:cxn modelId="{36F2C5A4-0560-452C-B03D-C296BDBBA945}" type="presParOf" srcId="{F7742E92-1F8E-43AB-94B5-B2F8F3F3A8BF}" destId="{4EDDE4AE-EB48-47CA-AB85-75BCB04E28FC}" srcOrd="1" destOrd="0" presId="urn:microsoft.com/office/officeart/2005/8/layout/vList5"/>
    <dgm:cxn modelId="{3C286CD9-2B70-4D41-A548-6A76BFF0431F}" type="presParOf" srcId="{F7742E92-1F8E-43AB-94B5-B2F8F3F3A8BF}" destId="{9B58BF78-D457-4C6B-919E-5816822AD30A}" srcOrd="2" destOrd="0" presId="urn:microsoft.com/office/officeart/2005/8/layout/vList5"/>
    <dgm:cxn modelId="{B9245E8F-1481-4383-A060-01A5C385442D}" type="presParOf" srcId="{9B58BF78-D457-4C6B-919E-5816822AD30A}" destId="{264C0FCE-74FF-448B-A637-14037BAB4C7F}" srcOrd="0" destOrd="0" presId="urn:microsoft.com/office/officeart/2005/8/layout/vList5"/>
    <dgm:cxn modelId="{CB53FDDD-EBB3-4D53-ABCE-E7EFC78496A5}" type="presParOf" srcId="{9B58BF78-D457-4C6B-919E-5816822AD30A}" destId="{62120B07-0E83-4218-BA64-F08A78DE6797}" srcOrd="1" destOrd="0" presId="urn:microsoft.com/office/officeart/2005/8/layout/vList5"/>
    <dgm:cxn modelId="{1B20838A-DB09-4CAE-80E2-1FB51BBF0C42}" type="presParOf" srcId="{F7742E92-1F8E-43AB-94B5-B2F8F3F3A8BF}" destId="{0EE4E635-1FE8-4E9A-9C7E-2FA5EF1454EA}" srcOrd="3" destOrd="0" presId="urn:microsoft.com/office/officeart/2005/8/layout/vList5"/>
    <dgm:cxn modelId="{FEEEFBC3-11F1-40E6-BEE1-CEBDFB146806}" type="presParOf" srcId="{F7742E92-1F8E-43AB-94B5-B2F8F3F3A8BF}" destId="{E2DC73A7-9AA9-4A99-816B-1B30B14D95D7}" srcOrd="4" destOrd="0" presId="urn:microsoft.com/office/officeart/2005/8/layout/vList5"/>
    <dgm:cxn modelId="{1914D48F-6962-4818-95B0-38FBD62D4AFD}" type="presParOf" srcId="{E2DC73A7-9AA9-4A99-816B-1B30B14D95D7}" destId="{C05B23ED-C973-42CC-91CF-8A725BA5CE48}" srcOrd="0" destOrd="0" presId="urn:microsoft.com/office/officeart/2005/8/layout/vList5"/>
    <dgm:cxn modelId="{09833299-CA45-48B6-953A-F507C26BA3E5}" type="presParOf" srcId="{E2DC73A7-9AA9-4A99-816B-1B30B14D95D7}" destId="{0FC40A3C-B87E-4DD8-B49F-884E8C6D7D69}" srcOrd="1" destOrd="0" presId="urn:microsoft.com/office/officeart/2005/8/layout/vList5"/>
    <dgm:cxn modelId="{B788947C-6109-478F-9047-D0EC838B03E4}" type="presParOf" srcId="{F7742E92-1F8E-43AB-94B5-B2F8F3F3A8BF}" destId="{0889136E-309C-4E9D-9004-BACB5CAF9EC8}" srcOrd="5" destOrd="0" presId="urn:microsoft.com/office/officeart/2005/8/layout/vList5"/>
    <dgm:cxn modelId="{A49C51B6-639F-44DE-A0B2-3D1C6D871EDD}" type="presParOf" srcId="{F7742E92-1F8E-43AB-94B5-B2F8F3F3A8BF}" destId="{BD753EE3-57D1-4D49-B9F4-FD4728B133F4}" srcOrd="6" destOrd="0" presId="urn:microsoft.com/office/officeart/2005/8/layout/vList5"/>
    <dgm:cxn modelId="{330E65D3-53F8-4E42-80B8-C0A82E8850A0}" type="presParOf" srcId="{BD753EE3-57D1-4D49-B9F4-FD4728B133F4}" destId="{88AB5932-83BB-4AB9-BD41-9C3BF2EA9B81}" srcOrd="0" destOrd="0" presId="urn:microsoft.com/office/officeart/2005/8/layout/vList5"/>
    <dgm:cxn modelId="{9F92A30C-4AF4-432E-95C6-1D4EE36BD05E}" type="presParOf" srcId="{F7742E92-1F8E-43AB-94B5-B2F8F3F3A8BF}" destId="{5AF9369F-E675-473D-990B-F09B3537F6E6}" srcOrd="7" destOrd="0" presId="urn:microsoft.com/office/officeart/2005/8/layout/vList5"/>
    <dgm:cxn modelId="{FB0F9164-1250-4F02-AF9B-555AB4CFAE0D}" type="presParOf" srcId="{F7742E92-1F8E-43AB-94B5-B2F8F3F3A8BF}" destId="{F3A68C56-33A7-41E7-BC8E-B81188CFE887}" srcOrd="8" destOrd="0" presId="urn:microsoft.com/office/officeart/2005/8/layout/vList5"/>
    <dgm:cxn modelId="{0C88966D-4B64-4D4A-BA2F-4FDF375ABD27}" type="presParOf" srcId="{F3A68C56-33A7-41E7-BC8E-B81188CFE887}" destId="{7815C7A4-19FC-4F6C-8B26-29222310C746}" srcOrd="0" destOrd="0" presId="urn:microsoft.com/office/officeart/2005/8/layout/vList5"/>
    <dgm:cxn modelId="{6B788153-3FCF-4852-8970-043026507949}" type="presParOf" srcId="{F3A68C56-33A7-41E7-BC8E-B81188CFE887}" destId="{335F645D-F403-4AEE-8F6B-6F6FF3D157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D4847-61CD-41D0-89C1-C956DA56BDFE}">
      <dsp:nvSpPr>
        <dsp:cNvPr id="0" name=""/>
        <dsp:cNvSpPr/>
      </dsp:nvSpPr>
      <dsp:spPr>
        <a:xfrm>
          <a:off x="-6209612" y="-951103"/>
          <a:ext cx="7400481" cy="7400481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A9B0B-3D2B-4484-85C8-2EFF3A361AB8}">
      <dsp:nvSpPr>
        <dsp:cNvPr id="0" name=""/>
        <dsp:cNvSpPr/>
      </dsp:nvSpPr>
      <dsp:spPr>
        <a:xfrm>
          <a:off x="694187" y="400030"/>
          <a:ext cx="8116056" cy="845854"/>
        </a:xfrm>
        <a:prstGeom prst="rect">
          <a:avLst/>
        </a:prstGeom>
        <a:solidFill>
          <a:srgbClr val="92D050"/>
        </a:solidFill>
        <a:ln w="381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3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расходования бюджетных средств в рамках реализации муниципальных программ и оптимизации принятых обязательств;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4187" y="400030"/>
        <a:ext cx="8116056" cy="845854"/>
      </dsp:txXfrm>
    </dsp:sp>
    <dsp:sp modelId="{1312A8C1-2DF7-4F74-9CE7-DBF136A5E9E2}">
      <dsp:nvSpPr>
        <dsp:cNvPr id="0" name=""/>
        <dsp:cNvSpPr/>
      </dsp:nvSpPr>
      <dsp:spPr>
        <a:xfrm>
          <a:off x="98118" y="316975"/>
          <a:ext cx="1057318" cy="1057318"/>
        </a:xfrm>
        <a:prstGeom prst="ellipse">
          <a:avLst/>
        </a:prstGeom>
        <a:noFill/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589BB-0086-4494-B17E-82BC13BCF03D}">
      <dsp:nvSpPr>
        <dsp:cNvPr id="0" name=""/>
        <dsp:cNvSpPr/>
      </dsp:nvSpPr>
      <dsp:spPr>
        <a:xfrm>
          <a:off x="995469" y="1703043"/>
          <a:ext cx="7765927" cy="845854"/>
        </a:xfrm>
        <a:prstGeom prst="rect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rgbClr val="FF99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3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Отказ от финансирования полномочий, не относящимся к приоритетным полномочиям района;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5469" y="1703043"/>
        <a:ext cx="7765927" cy="845854"/>
      </dsp:txXfrm>
    </dsp:sp>
    <dsp:sp modelId="{D2524C75-D8D7-4BC1-AC86-A992A79B347E}">
      <dsp:nvSpPr>
        <dsp:cNvPr id="0" name=""/>
        <dsp:cNvSpPr/>
      </dsp:nvSpPr>
      <dsp:spPr>
        <a:xfrm>
          <a:off x="583066" y="1585977"/>
          <a:ext cx="1057318" cy="1057318"/>
        </a:xfrm>
        <a:prstGeom prst="ellipse">
          <a:avLst/>
        </a:prstGeom>
        <a:noFill/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2BC8D-378E-4607-99D6-A836D32F5741}">
      <dsp:nvSpPr>
        <dsp:cNvPr id="0" name=""/>
        <dsp:cNvSpPr/>
      </dsp:nvSpPr>
      <dsp:spPr>
        <a:xfrm>
          <a:off x="971589" y="2900811"/>
          <a:ext cx="7789458" cy="965653"/>
        </a:xfrm>
        <a:prstGeom prst="rect">
          <a:avLst/>
        </a:prstGeom>
        <a:solidFill>
          <a:srgbClr val="66CCFF"/>
        </a:solidFill>
        <a:ln w="381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3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выполнения Указов Президента Российской Федерации, соблюдение нормативов на оплату труда и содержание органов местного самоуправления;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1589" y="2900811"/>
        <a:ext cx="7789458" cy="965653"/>
      </dsp:txXfrm>
    </dsp:sp>
    <dsp:sp modelId="{343B6690-0C58-4961-8046-A3922788CD1A}">
      <dsp:nvSpPr>
        <dsp:cNvPr id="0" name=""/>
        <dsp:cNvSpPr/>
      </dsp:nvSpPr>
      <dsp:spPr>
        <a:xfrm>
          <a:off x="561703" y="2823312"/>
          <a:ext cx="1100044" cy="1120651"/>
        </a:xfrm>
        <a:prstGeom prst="ellipse">
          <a:avLst/>
        </a:prstGeom>
        <a:noFill/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109C6-166E-4D11-B17C-229B04B50C73}">
      <dsp:nvSpPr>
        <dsp:cNvPr id="0" name=""/>
        <dsp:cNvSpPr/>
      </dsp:nvSpPr>
      <dsp:spPr>
        <a:xfrm>
          <a:off x="564896" y="4303205"/>
          <a:ext cx="8178928" cy="765151"/>
        </a:xfrm>
        <a:prstGeom prst="rect">
          <a:avLst/>
        </a:prstGeom>
        <a:solidFill>
          <a:srgbClr val="FF9999"/>
        </a:solidFill>
        <a:ln w="3810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3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Выполнение условий Соглашения с Министерством финансов Тверской области, предоставление межбюджетных трансфертов сельским поселениям при условии мобилизации доходов.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4896" y="4303205"/>
        <a:ext cx="8178928" cy="765151"/>
      </dsp:txXfrm>
    </dsp:sp>
    <dsp:sp modelId="{27B45F07-C3FA-4FF7-8E0B-70DF9049B0F5}">
      <dsp:nvSpPr>
        <dsp:cNvPr id="0" name=""/>
        <dsp:cNvSpPr/>
      </dsp:nvSpPr>
      <dsp:spPr>
        <a:xfrm>
          <a:off x="0" y="4134342"/>
          <a:ext cx="1136278" cy="1102867"/>
        </a:xfrm>
        <a:prstGeom prst="ellipse">
          <a:avLst/>
        </a:pr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97A1F-8747-4AD0-A73B-A95984F6BD67}">
      <dsp:nvSpPr>
        <dsp:cNvPr id="0" name=""/>
        <dsp:cNvSpPr/>
      </dsp:nvSpPr>
      <dsp:spPr>
        <a:xfrm>
          <a:off x="919299" y="2765052"/>
          <a:ext cx="302185" cy="2474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092" y="0"/>
              </a:lnTo>
              <a:lnTo>
                <a:pt x="151092" y="2474459"/>
              </a:lnTo>
              <a:lnTo>
                <a:pt x="302185" y="2474459"/>
              </a:lnTo>
            </a:path>
          </a:pathLst>
        </a:custGeom>
        <a:noFill/>
        <a:ln w="38100" cap="flat" cmpd="sng" algn="ctr">
          <a:solidFill>
            <a:srgbClr val="00660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008071" y="3939961"/>
        <a:ext cx="124642" cy="124642"/>
      </dsp:txXfrm>
    </dsp:sp>
    <dsp:sp modelId="{67986D80-221C-4AC1-9AB4-A230D5EC07CC}">
      <dsp:nvSpPr>
        <dsp:cNvPr id="0" name=""/>
        <dsp:cNvSpPr/>
      </dsp:nvSpPr>
      <dsp:spPr>
        <a:xfrm>
          <a:off x="919299" y="2765052"/>
          <a:ext cx="316547" cy="157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273" y="0"/>
              </a:lnTo>
              <a:lnTo>
                <a:pt x="158273" y="1577608"/>
              </a:lnTo>
              <a:lnTo>
                <a:pt x="316547" y="1577608"/>
              </a:lnTo>
            </a:path>
          </a:pathLst>
        </a:custGeom>
        <a:noFill/>
        <a:ln w="38100" cap="flat" cmpd="sng" algn="ctr">
          <a:solidFill>
            <a:srgbClr val="00660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037347" y="3513630"/>
        <a:ext cx="80452" cy="80452"/>
      </dsp:txXfrm>
    </dsp:sp>
    <dsp:sp modelId="{CB1875AC-F026-4609-BFD5-A025E0666B41}">
      <dsp:nvSpPr>
        <dsp:cNvPr id="0" name=""/>
        <dsp:cNvSpPr/>
      </dsp:nvSpPr>
      <dsp:spPr>
        <a:xfrm>
          <a:off x="919299" y="2378181"/>
          <a:ext cx="331573" cy="386871"/>
        </a:xfrm>
        <a:custGeom>
          <a:avLst/>
          <a:gdLst/>
          <a:ahLst/>
          <a:cxnLst/>
          <a:rect l="0" t="0" r="0" b="0"/>
          <a:pathLst>
            <a:path>
              <a:moveTo>
                <a:pt x="0" y="386871"/>
              </a:moveTo>
              <a:lnTo>
                <a:pt x="165786" y="386871"/>
              </a:lnTo>
              <a:lnTo>
                <a:pt x="165786" y="0"/>
              </a:lnTo>
              <a:lnTo>
                <a:pt x="331573" y="0"/>
              </a:lnTo>
            </a:path>
          </a:pathLst>
        </a:custGeom>
        <a:noFill/>
        <a:ln w="38100" cap="flat" cmpd="sng" algn="ctr">
          <a:solidFill>
            <a:srgbClr val="00660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72348" y="2558878"/>
        <a:ext cx="25476" cy="25476"/>
      </dsp:txXfrm>
    </dsp:sp>
    <dsp:sp modelId="{5F690BAD-46B8-46E0-BF32-BE18A938B206}">
      <dsp:nvSpPr>
        <dsp:cNvPr id="0" name=""/>
        <dsp:cNvSpPr/>
      </dsp:nvSpPr>
      <dsp:spPr>
        <a:xfrm>
          <a:off x="919299" y="457519"/>
          <a:ext cx="319771" cy="2307533"/>
        </a:xfrm>
        <a:custGeom>
          <a:avLst/>
          <a:gdLst/>
          <a:ahLst/>
          <a:cxnLst/>
          <a:rect l="0" t="0" r="0" b="0"/>
          <a:pathLst>
            <a:path>
              <a:moveTo>
                <a:pt x="0" y="2307533"/>
              </a:moveTo>
              <a:lnTo>
                <a:pt x="159885" y="2307533"/>
              </a:lnTo>
              <a:lnTo>
                <a:pt x="159885" y="0"/>
              </a:lnTo>
              <a:lnTo>
                <a:pt x="319771" y="0"/>
              </a:lnTo>
            </a:path>
          </a:pathLst>
        </a:custGeom>
        <a:noFill/>
        <a:ln w="38100" cap="flat" cmpd="sng" algn="ctr">
          <a:solidFill>
            <a:srgbClr val="00660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020945" y="1553046"/>
        <a:ext cx="116479" cy="116479"/>
      </dsp:txXfrm>
    </dsp:sp>
    <dsp:sp modelId="{6F729DE0-D323-423A-8914-B8B74CE78069}">
      <dsp:nvSpPr>
        <dsp:cNvPr id="0" name=""/>
        <dsp:cNvSpPr/>
      </dsp:nvSpPr>
      <dsp:spPr>
        <a:xfrm rot="16200000">
          <a:off x="-1297706" y="2305402"/>
          <a:ext cx="3514713" cy="919299"/>
        </a:xfrm>
        <a:prstGeom prst="rect">
          <a:avLst/>
        </a:prstGeom>
        <a:solidFill>
          <a:srgbClr val="0066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</a:rPr>
            <a:t>В</a:t>
          </a:r>
          <a:r>
            <a:rPr lang="ru-RU" sz="1600" kern="1200" dirty="0" smtClean="0">
              <a:solidFill>
                <a:schemeClr val="tx1"/>
              </a:solidFill>
            </a:rPr>
            <a:t>сего расходов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 образованию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166714,6 </a:t>
          </a:r>
          <a:r>
            <a:rPr lang="ru-RU" sz="1600" b="0" kern="1200" dirty="0" smtClean="0">
              <a:solidFill>
                <a:schemeClr val="tx1"/>
              </a:solidFill>
            </a:rPr>
            <a:t>т</a:t>
          </a:r>
          <a:r>
            <a:rPr lang="ru-RU" sz="1600" kern="1200" dirty="0" smtClean="0">
              <a:solidFill>
                <a:schemeClr val="tx1"/>
              </a:solidFill>
            </a:rPr>
            <a:t>ыс. руб 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-1297706" y="2305402"/>
        <a:ext cx="3514713" cy="919299"/>
      </dsp:txXfrm>
    </dsp:sp>
    <dsp:sp modelId="{C85026B7-7D40-423D-BBEF-FF465CCC3A4B}">
      <dsp:nvSpPr>
        <dsp:cNvPr id="0" name=""/>
        <dsp:cNvSpPr/>
      </dsp:nvSpPr>
      <dsp:spPr>
        <a:xfrm>
          <a:off x="1239070" y="0"/>
          <a:ext cx="7656589" cy="915038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</a:t>
          </a:r>
          <a:r>
            <a:rPr lang="ru-RU" sz="1600" b="1" i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Дошкольное образование – 27066,4 тыс. руб</a:t>
          </a:r>
          <a:r>
            <a:rPr lang="ru-RU" sz="1400" kern="1200" dirty="0" smtClean="0">
              <a:solidFill>
                <a:schemeClr val="tx1"/>
              </a:solidFill>
            </a:rPr>
            <a:t>., из них: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расходы на обеспечение деятельности – 26462,4 тыс. руб.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- софинансирование на укрепление МТБ – 604,0 тыс. руб.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</a:t>
          </a:r>
          <a:endParaRPr lang="ru-RU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239070" y="0"/>
        <a:ext cx="7656589" cy="915038"/>
      </dsp:txXfrm>
    </dsp:sp>
    <dsp:sp modelId="{434AA628-598D-4067-A7E1-E078A9F57BFD}">
      <dsp:nvSpPr>
        <dsp:cNvPr id="0" name=""/>
        <dsp:cNvSpPr/>
      </dsp:nvSpPr>
      <dsp:spPr>
        <a:xfrm>
          <a:off x="1250873" y="948731"/>
          <a:ext cx="7515924" cy="2858898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   </a:t>
          </a:r>
          <a:r>
            <a:rPr lang="ru-RU" sz="1400" b="1" i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Общее образование – 118693,9 тыс. руб</a:t>
          </a:r>
          <a:r>
            <a:rPr lang="ru-RU" sz="1200" kern="1200" dirty="0" smtClean="0">
              <a:solidFill>
                <a:schemeClr val="tx1"/>
              </a:solidFill>
            </a:rPr>
            <a:t>.,  из них: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   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на обеспечение  деятельности – 96731,1 тыс. руб.;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софинансирование на подвоз учащихся – 4603,3 тыс. руб.;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софинансирование на обеспечение горячим питанием учащихся начальных классов и детей из малоимущих семей – 4222,9 тыс. руб.;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софинансирование на обеспечение комплексной безопасности и на укрепление МТБ – 2530,2 тыс. руб.;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предоставление льготного проезда отдельным категориям граждан – 185,0 тыс. руб.;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на выплату ежемесячного денежного вознаграждения за классное руководство – 7421,4 тыс. руб. – ФБ;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строительство школы в д. Хорошево – 3000,0 тыс. руб.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endParaRPr lang="ru-RU" sz="1200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1250873" y="948731"/>
        <a:ext cx="7515924" cy="2858898"/>
      </dsp:txXfrm>
    </dsp:sp>
    <dsp:sp modelId="{B37C52C4-1248-45A1-87B0-C4B8D492BC96}">
      <dsp:nvSpPr>
        <dsp:cNvPr id="0" name=""/>
        <dsp:cNvSpPr/>
      </dsp:nvSpPr>
      <dsp:spPr>
        <a:xfrm>
          <a:off x="1235847" y="3930238"/>
          <a:ext cx="5318705" cy="824846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400" b="1" i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– 7173,7 тыс. руб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., из них: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ДЮСШ – 1198,5 тыс. руб.;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школа искусств – 5975,2 тыс. руб.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35847" y="3930238"/>
        <a:ext cx="5318705" cy="824846"/>
      </dsp:txXfrm>
    </dsp:sp>
    <dsp:sp modelId="{2ACAA9C1-A2EE-4BFF-A52E-EDDABF190645}">
      <dsp:nvSpPr>
        <dsp:cNvPr id="0" name=""/>
        <dsp:cNvSpPr/>
      </dsp:nvSpPr>
      <dsp:spPr>
        <a:xfrm>
          <a:off x="1221484" y="4903156"/>
          <a:ext cx="7522805" cy="672710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400" b="1" i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Организация отдыха детей в каникулярное время – 918,0 тыс. руб</a:t>
          </a:r>
          <a:r>
            <a:rPr lang="ru-RU" sz="14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4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1484" y="4903156"/>
        <a:ext cx="7522805" cy="672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B12E6-3B38-4A49-8B01-F3868BB012AB}">
      <dsp:nvSpPr>
        <dsp:cNvPr id="0" name=""/>
        <dsp:cNvSpPr/>
      </dsp:nvSpPr>
      <dsp:spPr>
        <a:xfrm>
          <a:off x="0" y="676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1E21F-24C1-4D92-8EE6-0AFFAF16E098}">
      <dsp:nvSpPr>
        <dsp:cNvPr id="0" name=""/>
        <dsp:cNvSpPr/>
      </dsp:nvSpPr>
      <dsp:spPr>
        <a:xfrm>
          <a:off x="0" y="676"/>
          <a:ext cx="8568952" cy="615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Строительство Дома культуры д. Хорошево – 3000,0 тыс. руб</a:t>
          </a: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0" y="676"/>
        <a:ext cx="8568952" cy="615918"/>
      </dsp:txXfrm>
    </dsp:sp>
    <dsp:sp modelId="{01BFC942-9B50-405B-845A-41826C9B5BCE}">
      <dsp:nvSpPr>
        <dsp:cNvPr id="0" name=""/>
        <dsp:cNvSpPr/>
      </dsp:nvSpPr>
      <dsp:spPr>
        <a:xfrm>
          <a:off x="0" y="616594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CA81A-3FE4-46A5-B8A3-3139AE0FA919}">
      <dsp:nvSpPr>
        <dsp:cNvPr id="0" name=""/>
        <dsp:cNvSpPr/>
      </dsp:nvSpPr>
      <dsp:spPr>
        <a:xfrm>
          <a:off x="0" y="616594"/>
          <a:ext cx="8568952" cy="615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Строительство школы в д. Хорошево – 3000,0 тыс. руб.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16594"/>
        <a:ext cx="8568952" cy="615918"/>
      </dsp:txXfrm>
    </dsp:sp>
    <dsp:sp modelId="{66543C20-C347-4073-A97F-9770CC5C9634}">
      <dsp:nvSpPr>
        <dsp:cNvPr id="0" name=""/>
        <dsp:cNvSpPr/>
      </dsp:nvSpPr>
      <dsp:spPr>
        <a:xfrm>
          <a:off x="0" y="1232512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4BF15-A310-48BA-AC64-C3A0B0700E7D}">
      <dsp:nvSpPr>
        <dsp:cNvPr id="0" name=""/>
        <dsp:cNvSpPr/>
      </dsp:nvSpPr>
      <dsp:spPr>
        <a:xfrm>
          <a:off x="0" y="1232512"/>
          <a:ext cx="8568952" cy="615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МТБ школ и детских садов, обеспечение комплексной безопасности зданий и помещений – 3088,2 тыс. руб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32512"/>
        <a:ext cx="8568952" cy="615918"/>
      </dsp:txXfrm>
    </dsp:sp>
    <dsp:sp modelId="{56C5182C-82BE-4017-9E62-63CE9F21C222}">
      <dsp:nvSpPr>
        <dsp:cNvPr id="0" name=""/>
        <dsp:cNvSpPr/>
      </dsp:nvSpPr>
      <dsp:spPr>
        <a:xfrm>
          <a:off x="0" y="1848430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A51E6-7D72-4ACF-A78C-E5F6D0BD25EB}">
      <dsp:nvSpPr>
        <dsp:cNvPr id="0" name=""/>
        <dsp:cNvSpPr/>
      </dsp:nvSpPr>
      <dsp:spPr>
        <a:xfrm>
          <a:off x="0" y="1848430"/>
          <a:ext cx="8568952" cy="615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Капитальный ремонт и ремонт улично-дорожной сети – 7212,4 тыс. руб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1848430"/>
        <a:ext cx="8568952" cy="615918"/>
      </dsp:txXfrm>
    </dsp:sp>
    <dsp:sp modelId="{7E5D1D34-D50C-4A9F-9425-247EBDD2152A}">
      <dsp:nvSpPr>
        <dsp:cNvPr id="0" name=""/>
        <dsp:cNvSpPr/>
      </dsp:nvSpPr>
      <dsp:spPr>
        <a:xfrm>
          <a:off x="0" y="2464348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7F7C9-5C72-4CAB-BFDE-1F2FC347E66B}">
      <dsp:nvSpPr>
        <dsp:cNvPr id="0" name=""/>
        <dsp:cNvSpPr/>
      </dsp:nvSpPr>
      <dsp:spPr>
        <a:xfrm>
          <a:off x="0" y="2464348"/>
          <a:ext cx="8568952" cy="615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 дворовых территорий многоквартирных домов – 383,0 тыс. руб.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464348"/>
        <a:ext cx="8568952" cy="615918"/>
      </dsp:txXfrm>
    </dsp:sp>
    <dsp:sp modelId="{6D443CE0-B247-40CE-92E5-2BF6187AEFFF}">
      <dsp:nvSpPr>
        <dsp:cNvPr id="0" name=""/>
        <dsp:cNvSpPr/>
      </dsp:nvSpPr>
      <dsp:spPr>
        <a:xfrm>
          <a:off x="0" y="3080267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7A333-B154-49A9-86A8-BA9F7A2075A0}">
      <dsp:nvSpPr>
        <dsp:cNvPr id="0" name=""/>
        <dsp:cNvSpPr/>
      </dsp:nvSpPr>
      <dsp:spPr>
        <a:xfrm>
          <a:off x="0" y="3080267"/>
          <a:ext cx="8568952" cy="615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безопасности дорожного движения на автодорогах общего пользования местного значения – 598,5 тыс. руб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80267"/>
        <a:ext cx="8568952" cy="615918"/>
      </dsp:txXfrm>
    </dsp:sp>
    <dsp:sp modelId="{571F57EF-CB29-4703-861C-9A2E9DA2B9D9}">
      <dsp:nvSpPr>
        <dsp:cNvPr id="0" name=""/>
        <dsp:cNvSpPr/>
      </dsp:nvSpPr>
      <dsp:spPr>
        <a:xfrm>
          <a:off x="0" y="3696185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8D2C8-3CA3-496D-B44D-896DCBF0E9EB}">
      <dsp:nvSpPr>
        <dsp:cNvPr id="0" name=""/>
        <dsp:cNvSpPr/>
      </dsp:nvSpPr>
      <dsp:spPr>
        <a:xfrm>
          <a:off x="0" y="3696185"/>
          <a:ext cx="8568952" cy="615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на проведение капремонта объектов теплоэнергетических комплексов – 834,6 тыс. руб.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696185"/>
        <a:ext cx="8568952" cy="615918"/>
      </dsp:txXfrm>
    </dsp:sp>
    <dsp:sp modelId="{6C9F9021-7206-4649-9603-E5B8AB0B335D}">
      <dsp:nvSpPr>
        <dsp:cNvPr id="0" name=""/>
        <dsp:cNvSpPr/>
      </dsp:nvSpPr>
      <dsp:spPr>
        <a:xfrm>
          <a:off x="0" y="4312103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232EB-60E6-49B8-B167-35F1EB2671D6}">
      <dsp:nvSpPr>
        <dsp:cNvPr id="0" name=""/>
        <dsp:cNvSpPr/>
      </dsp:nvSpPr>
      <dsp:spPr>
        <a:xfrm>
          <a:off x="0" y="4312103"/>
          <a:ext cx="8568952" cy="615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газификации в сельской местности </a:t>
          </a: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2000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312103"/>
        <a:ext cx="8568952" cy="615918"/>
      </dsp:txXfrm>
    </dsp:sp>
    <dsp:sp modelId="{34CF4BC0-AB35-44E1-BEF8-DFE6A716B217}">
      <dsp:nvSpPr>
        <dsp:cNvPr id="0" name=""/>
        <dsp:cNvSpPr/>
      </dsp:nvSpPr>
      <dsp:spPr>
        <a:xfrm>
          <a:off x="0" y="4928021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80F6C-02A8-4F44-B11F-9D1751B23D03}">
      <dsp:nvSpPr>
        <dsp:cNvPr id="0" name=""/>
        <dsp:cNvSpPr/>
      </dsp:nvSpPr>
      <dsp:spPr>
        <a:xfrm>
          <a:off x="0" y="4928021"/>
          <a:ext cx="8568952" cy="615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жилыми помещениями малоимущих многодетных семей, нуждающихся в жилых помещениях  - 450,0 тыс. руб.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928021"/>
        <a:ext cx="8568952" cy="6159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CD322-D89B-4D7D-9D37-53041200E5AB}">
      <dsp:nvSpPr>
        <dsp:cNvPr id="0" name=""/>
        <dsp:cNvSpPr/>
      </dsp:nvSpPr>
      <dsp:spPr>
        <a:xfrm rot="5400000">
          <a:off x="5065968" y="-2368719"/>
          <a:ext cx="1423924" cy="620396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Субвенции на получение дошкольного образования 13463,8 тыс. руб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.,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Субвенции на получение общего образования – 63072,3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Субсидии на подвоз учащихся – 2103,3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Субсидии на обеспечение горячим питанием – 3310,8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Субсидии на организацию отдыха детей – 457,5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Субсидии на участие детей в социально-значимых проектах – 38,3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Субвенции на выплаты за классное руководство – 7421,4 тыс. руб.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-5400000">
        <a:off x="2675948" y="90811"/>
        <a:ext cx="6134454" cy="1284904"/>
      </dsp:txXfrm>
    </dsp:sp>
    <dsp:sp modelId="{1EF3C2AC-A63B-4056-965F-A68B8A31E4DA}">
      <dsp:nvSpPr>
        <dsp:cNvPr id="0" name=""/>
        <dsp:cNvSpPr/>
      </dsp:nvSpPr>
      <dsp:spPr>
        <a:xfrm>
          <a:off x="23169" y="296479"/>
          <a:ext cx="2269309" cy="884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89867,4 тыс. руб.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66356" y="339666"/>
        <a:ext cx="2182935" cy="798313"/>
      </dsp:txXfrm>
    </dsp:sp>
    <dsp:sp modelId="{62120B07-0E83-4218-BA64-F08A78DE6797}">
      <dsp:nvSpPr>
        <dsp:cNvPr id="0" name=""/>
        <dsp:cNvSpPr/>
      </dsp:nvSpPr>
      <dsp:spPr>
        <a:xfrm rot="5400000">
          <a:off x="5560469" y="-1312266"/>
          <a:ext cx="440618" cy="599878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Субсидии на повышение з/п работникам культуры – 11886,5 тыс. руб., 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Субсидии на повышение з/п по доп. Образованию – 719,7 тыс. руб.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-5400000">
        <a:off x="2781386" y="1488326"/>
        <a:ext cx="5977277" cy="397600"/>
      </dsp:txXfrm>
    </dsp:sp>
    <dsp:sp modelId="{264C0FCE-74FF-448B-A637-14037BAB4C7F}">
      <dsp:nvSpPr>
        <dsp:cNvPr id="0" name=""/>
        <dsp:cNvSpPr/>
      </dsp:nvSpPr>
      <dsp:spPr>
        <a:xfrm>
          <a:off x="45100" y="1505983"/>
          <a:ext cx="2376701" cy="6683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latin typeface="Arial" pitchFamily="34" charset="0"/>
              <a:cs typeface="Arial" pitchFamily="34" charset="0"/>
            </a:rPr>
            <a:t>Культура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12606,2 тыс. руб.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77728" y="1538611"/>
        <a:ext cx="2311445" cy="603128"/>
      </dsp:txXfrm>
    </dsp:sp>
    <dsp:sp modelId="{0FC40A3C-B87E-4DD8-B49F-884E8C6D7D69}">
      <dsp:nvSpPr>
        <dsp:cNvPr id="0" name=""/>
        <dsp:cNvSpPr/>
      </dsp:nvSpPr>
      <dsp:spPr>
        <a:xfrm rot="5400000">
          <a:off x="5055621" y="-374650"/>
          <a:ext cx="1584174" cy="606440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Субсидии на соцмаршруты – 1084,0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Субсидии на капитальный ремонт и ремонт улично-дорожной сети – 28849,7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Субсидии на ремонт дворовых территорий – 1530,3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Субсидии для обеспечения безопасности дорожного движения – 2394,0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Субвенция на содержание дорог 2 и 3 классов – 8851,7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Субсидии на проведение комплексных кадастровых работ – 2078,6 тыс. руб.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-5400000">
        <a:off x="2815505" y="1942799"/>
        <a:ext cx="5987075" cy="1429508"/>
      </dsp:txXfrm>
    </dsp:sp>
    <dsp:sp modelId="{C05B23ED-C973-42CC-91CF-8A725BA5CE48}">
      <dsp:nvSpPr>
        <dsp:cNvPr id="0" name=""/>
        <dsp:cNvSpPr/>
      </dsp:nvSpPr>
      <dsp:spPr>
        <a:xfrm>
          <a:off x="0" y="2613656"/>
          <a:ext cx="2401622" cy="9422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latin typeface="Arial" pitchFamily="34" charset="0"/>
              <a:cs typeface="Arial" pitchFamily="34" charset="0"/>
            </a:rPr>
            <a:t>44788,3 тыс. руб. </a:t>
          </a:r>
          <a:endParaRPr lang="ru-RU" sz="1800" u="sng" kern="1200" dirty="0">
            <a:latin typeface="Arial" pitchFamily="34" charset="0"/>
            <a:cs typeface="Arial" pitchFamily="34" charset="0"/>
          </a:endParaRPr>
        </a:p>
      </dsp:txBody>
      <dsp:txXfrm>
        <a:off x="45998" y="2659654"/>
        <a:ext cx="2309626" cy="850282"/>
      </dsp:txXfrm>
    </dsp:sp>
    <dsp:sp modelId="{88AB5932-83BB-4AB9-BD41-9C3BF2EA9B81}">
      <dsp:nvSpPr>
        <dsp:cNvPr id="0" name=""/>
        <dsp:cNvSpPr/>
      </dsp:nvSpPr>
      <dsp:spPr>
        <a:xfrm>
          <a:off x="33027" y="3868382"/>
          <a:ext cx="2249534" cy="9100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9738,0 тыс. руб.</a:t>
          </a:r>
          <a:endParaRPr lang="ru-RU" sz="1800" u="sng" kern="1200" dirty="0" smtClean="0">
            <a:latin typeface="Arial" pitchFamily="34" charset="0"/>
            <a:cs typeface="Arial" pitchFamily="34" charset="0"/>
          </a:endParaRPr>
        </a:p>
      </dsp:txBody>
      <dsp:txXfrm>
        <a:off x="77454" y="3912809"/>
        <a:ext cx="2160680" cy="821243"/>
      </dsp:txXfrm>
    </dsp:sp>
    <dsp:sp modelId="{335F645D-F403-4AEE-8F6B-6F6FF3D15739}">
      <dsp:nvSpPr>
        <dsp:cNvPr id="0" name=""/>
        <dsp:cNvSpPr/>
      </dsp:nvSpPr>
      <dsp:spPr>
        <a:xfrm rot="5400000">
          <a:off x="5302789" y="2330579"/>
          <a:ext cx="1137928" cy="601631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Субвенция на переданные полномочия ЗАГС (ФБ) – 405,9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Субвенция на переданные полномочия по административной комиссии – 66,6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Субвенция по комиссии по делам несовершеннолетних – 338,2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Субсидии на поддержку редакции – 531,4 тыс. руб.,</a:t>
          </a:r>
          <a:endParaRPr lang="ru-RU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Субвенция на переданные полномочия перепись – 161,7 тыс. руб.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-5400000">
        <a:off x="2863594" y="4825324"/>
        <a:ext cx="5960770" cy="1026830"/>
      </dsp:txXfrm>
    </dsp:sp>
    <dsp:sp modelId="{7815C7A4-19FC-4F6C-8B26-29222310C746}">
      <dsp:nvSpPr>
        <dsp:cNvPr id="0" name=""/>
        <dsp:cNvSpPr/>
      </dsp:nvSpPr>
      <dsp:spPr>
        <a:xfrm>
          <a:off x="1992" y="5027444"/>
          <a:ext cx="2311625" cy="6653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latin typeface="Arial" pitchFamily="34" charset="0"/>
              <a:cs typeface="Arial" pitchFamily="34" charset="0"/>
            </a:rPr>
            <a:t>Прочие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1503,8 тыс. руб.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4474" y="5059926"/>
        <a:ext cx="2246661" cy="600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0.15744</cdr:y>
    </cdr:from>
    <cdr:to>
      <cdr:x>1</cdr:x>
      <cdr:y>0.66126</cdr:y>
    </cdr:to>
    <cdr:sp macro="" textlink="">
      <cdr:nvSpPr>
        <cdr:cNvPr id="2" name="Блок-схема: несколько документов 1"/>
        <cdr:cNvSpPr/>
      </cdr:nvSpPr>
      <cdr:spPr>
        <a:xfrm xmlns:a="http://schemas.openxmlformats.org/drawingml/2006/main">
          <a:off x="0" y="360039"/>
          <a:ext cx="3544788" cy="1152129"/>
        </a:xfrm>
        <a:prstGeom xmlns:a="http://schemas.openxmlformats.org/drawingml/2006/main" prst="flowChartMultidocumen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solidFill>
            <a:schemeClr val="accent1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0804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4011" algn="l" defTabSz="90804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08040" algn="l" defTabSz="90804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62077" algn="l" defTabSz="90804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16111" algn="l" defTabSz="90804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70145" algn="l" defTabSz="90804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24174" algn="l" defTabSz="90804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78203" algn="l" defTabSz="90804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32231" algn="l" defTabSz="90804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i="1" dirty="0" smtClean="0">
              <a:solidFill>
                <a:schemeClr val="bg2">
                  <a:lumMod val="10000"/>
                </a:schemeClr>
              </a:solidFill>
            </a:rPr>
            <a:t>Общая сумма доходов  составит на</a:t>
          </a:r>
        </a:p>
        <a:p xmlns:a="http://schemas.openxmlformats.org/drawingml/2006/main">
          <a:pPr algn="ctr"/>
          <a:r>
            <a:rPr lang="ru-RU" sz="1200" b="1" i="1" dirty="0" smtClean="0">
              <a:solidFill>
                <a:schemeClr val="bg2">
                  <a:lumMod val="10000"/>
                </a:schemeClr>
              </a:solidFill>
            </a:rPr>
            <a:t>      2022 год 299 487 тыс. руб.</a:t>
          </a:r>
        </a:p>
        <a:p xmlns:a="http://schemas.openxmlformats.org/drawingml/2006/main">
          <a:pPr algn="just"/>
          <a:r>
            <a:rPr lang="ru-RU" sz="1200" b="1" i="1" dirty="0" smtClean="0">
              <a:solidFill>
                <a:schemeClr val="bg2">
                  <a:lumMod val="10000"/>
                </a:schemeClr>
              </a:solidFill>
            </a:rPr>
            <a:t>            2023 год 300 673 тыс. руб.</a:t>
          </a:r>
        </a:p>
        <a:p xmlns:a="http://schemas.openxmlformats.org/drawingml/2006/main">
          <a:pPr algn="ctr"/>
          <a:r>
            <a:rPr lang="ru-RU" sz="1200" b="1" i="1" dirty="0" smtClean="0">
              <a:solidFill>
                <a:schemeClr val="bg2">
                  <a:lumMod val="10000"/>
                </a:schemeClr>
              </a:solidFill>
            </a:rPr>
            <a:t> </a:t>
          </a:r>
          <a:endParaRPr lang="ru-RU" sz="1200" b="1" i="1" dirty="0">
            <a:solidFill>
              <a:schemeClr val="bg2">
                <a:lumMod val="1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0.23575</cdr:x>
      <cdr:y>0.16108</cdr:y>
    </cdr:from>
    <cdr:to>
      <cdr:x>0.72082</cdr:x>
      <cdr:y>0.87107</cdr:y>
    </cdr:to>
    <cdr:sp macro="" textlink="">
      <cdr:nvSpPr>
        <cdr:cNvPr id="2" name="Дуга 1"/>
        <cdr:cNvSpPr/>
      </cdr:nvSpPr>
      <cdr:spPr>
        <a:xfrm xmlns:a="http://schemas.openxmlformats.org/drawingml/2006/main">
          <a:off x="1612499" y="724869"/>
          <a:ext cx="3317924" cy="3194967"/>
        </a:xfrm>
        <a:prstGeom xmlns:a="http://schemas.openxmlformats.org/drawingml/2006/main" prst="arc">
          <a:avLst>
            <a:gd name="adj1" fmla="val 16368817"/>
            <a:gd name="adj2" fmla="val 13674292"/>
          </a:avLst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0.47754</cdr:x>
      <cdr:y>0.16179</cdr:y>
    </cdr:from>
    <cdr:to>
      <cdr:x>0.49434</cdr:x>
      <cdr:y>0.16179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>
          <a:off x="3266349" y="728045"/>
          <a:ext cx="114904" cy="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0.62526</cdr:x>
      <cdr:y>0.05769</cdr:y>
    </cdr:from>
    <cdr:to>
      <cdr:x>1</cdr:x>
      <cdr:y>0.20403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498379" y="257288"/>
          <a:ext cx="2696002" cy="652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  154 085 тыс. руб.</a:t>
          </a:r>
          <a:endParaRPr lang="ru-RU" sz="1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0.18972</cdr:x>
      <cdr:y>0.04343</cdr:y>
    </cdr:from>
    <cdr:to>
      <cdr:x>0.6801</cdr:x>
      <cdr:y>0.96688</cdr:y>
    </cdr:to>
    <cdr:sp macro="" textlink="">
      <cdr:nvSpPr>
        <cdr:cNvPr id="2" name="Дуга 1"/>
        <cdr:cNvSpPr/>
      </cdr:nvSpPr>
      <cdr:spPr>
        <a:xfrm xmlns:a="http://schemas.openxmlformats.org/drawingml/2006/main">
          <a:off x="1383097" y="144016"/>
          <a:ext cx="3574937" cy="3061964"/>
        </a:xfrm>
        <a:prstGeom xmlns:a="http://schemas.openxmlformats.org/drawingml/2006/main" prst="arc">
          <a:avLst>
            <a:gd name="adj1" fmla="val 16368817"/>
            <a:gd name="adj2" fmla="val 13674292"/>
          </a:avLst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0.43271</cdr:x>
      <cdr:y>0.04343</cdr:y>
    </cdr:from>
    <cdr:to>
      <cdr:x>0.45301</cdr:x>
      <cdr:y>0.04584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H="1">
          <a:off x="3154519" y="144016"/>
          <a:ext cx="147989" cy="7975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0.18495</cdr:x>
      <cdr:y>0.07143</cdr:y>
    </cdr:from>
    <cdr:to>
      <cdr:x>0.82866</cdr:x>
      <cdr:y>0.11429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27548" y="360040"/>
          <a:ext cx="4968552" cy="2160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i="1" dirty="0" smtClean="0"/>
            <a:t>Прогнозные назначения и нормативы отчислений от НДФЛ</a:t>
          </a:r>
          <a:endParaRPr lang="ru-RU" b="1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50475" cy="497046"/>
          </a:xfrm>
          <a:prstGeom prst="rect">
            <a:avLst/>
          </a:prstGeom>
        </p:spPr>
        <p:txBody>
          <a:bodyPr vert="horz" lIns="91127" tIns="45564" rIns="91127" bIns="455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0" y="1"/>
            <a:ext cx="2950475" cy="497046"/>
          </a:xfrm>
          <a:prstGeom prst="rect">
            <a:avLst/>
          </a:prstGeom>
        </p:spPr>
        <p:txBody>
          <a:bodyPr vert="horz" lIns="91127" tIns="45564" rIns="91127" bIns="45564" rtlCol="0"/>
          <a:lstStyle>
            <a:lvl1pPr algn="r">
              <a:defRPr sz="1200"/>
            </a:lvl1pPr>
          </a:lstStyle>
          <a:p>
            <a:fld id="{4C032FD2-FCD1-4BED-9D18-FB435FAE2209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7" tIns="45564" rIns="91127" bIns="455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127" tIns="45564" rIns="91127" bIns="4556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2154"/>
            <a:ext cx="2950475" cy="497046"/>
          </a:xfrm>
          <a:prstGeom prst="rect">
            <a:avLst/>
          </a:prstGeom>
        </p:spPr>
        <p:txBody>
          <a:bodyPr vert="horz" lIns="91127" tIns="45564" rIns="91127" bIns="455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0" y="9442154"/>
            <a:ext cx="2950475" cy="497046"/>
          </a:xfrm>
          <a:prstGeom prst="rect">
            <a:avLst/>
          </a:prstGeom>
        </p:spPr>
        <p:txBody>
          <a:bodyPr vert="horz" lIns="91127" tIns="45564" rIns="91127" bIns="45564" rtlCol="0" anchor="b"/>
          <a:lstStyle>
            <a:lvl1pPr algn="r">
              <a:defRPr sz="1200"/>
            </a:lvl1pPr>
          </a:lstStyle>
          <a:p>
            <a:fld id="{F4F1DC1A-981F-47DF-9BE6-2F35D60C00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07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11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8040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2077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6111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0145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4174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8203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2231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57573" y="9441813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49300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153" y="4722498"/>
            <a:ext cx="5446076" cy="4469760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42950"/>
            <a:ext cx="4933950" cy="3702050"/>
          </a:xfrm>
          <a:ln/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>
          <a:xfrm>
            <a:off x="673727" y="4691577"/>
            <a:ext cx="5378777" cy="4440491"/>
          </a:xfrm>
          <a:noFill/>
          <a:ln/>
        </p:spPr>
        <p:txBody>
          <a:bodyPr lIns="92239" tIns="46121" rIns="92239" bIns="46121"/>
          <a:lstStyle/>
          <a:p>
            <a:endParaRPr lang="ru-RU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8675" name="Номер слайда 3"/>
          <p:cNvSpPr txBox="1">
            <a:spLocks noGrp="1"/>
          </p:cNvSpPr>
          <p:nvPr/>
        </p:nvSpPr>
        <p:spPr bwMode="auto">
          <a:xfrm>
            <a:off x="3809907" y="9378411"/>
            <a:ext cx="2913178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39" tIns="46121" rIns="92239" bIns="46121" anchor="b"/>
          <a:lstStyle/>
          <a:p>
            <a:pPr algn="r" defTabSz="908864"/>
            <a:fld id="{639A7A92-E469-4919-8059-908D77C81884}" type="slidenum">
              <a:rPr lang="ru-RU" sz="1200">
                <a:solidFill>
                  <a:prstClr val="black"/>
                </a:solidFill>
              </a:rPr>
              <a:pPr algn="r" defTabSz="908864"/>
              <a:t>10</a:t>
            </a:fld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75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2152" y="4722740"/>
            <a:ext cx="5446076" cy="44702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238" tIns="46620" rIns="93238" bIns="46620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2516" name="Номер слайда 3"/>
          <p:cNvSpPr txBox="1">
            <a:spLocks noGrp="1"/>
          </p:cNvSpPr>
          <p:nvPr/>
        </p:nvSpPr>
        <p:spPr bwMode="auto">
          <a:xfrm>
            <a:off x="3857572" y="9442282"/>
            <a:ext cx="2949627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38" tIns="46620" rIns="93238" bIns="4662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524B71-67A9-4A65-8D02-ECDB13AFAE7F}" type="slidenum">
              <a:rPr lang="ru-RU" altLang="ru-RU">
                <a:latin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1DC1A-981F-47DF-9BE6-2F35D60C0057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489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AF30A4-D775-4268-8839-336F2C9CE08F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758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7713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43" y="4715109"/>
            <a:ext cx="5437187" cy="4467702"/>
          </a:xfrm>
          <a:noFill/>
        </p:spPr>
        <p:txBody>
          <a:bodyPr wrap="square" lIns="92647" tIns="46323" rIns="92647" bIns="4632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5812" name="Номер слайда 3"/>
          <p:cNvSpPr txBox="1">
            <a:spLocks noGrp="1"/>
          </p:cNvSpPr>
          <p:nvPr/>
        </p:nvSpPr>
        <p:spPr bwMode="auto">
          <a:xfrm>
            <a:off x="3851279" y="9430222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47" tIns="46323" rIns="92647" bIns="46323" anchor="b"/>
          <a:lstStyle/>
          <a:p>
            <a:pPr algn="r" defTabSz="915829" fontAlgn="base">
              <a:spcBef>
                <a:spcPct val="0"/>
              </a:spcBef>
              <a:spcAft>
                <a:spcPct val="0"/>
              </a:spcAft>
            </a:pPr>
            <a:fld id="{51CAD470-D033-446F-9A06-C2079AF4FD13}" type="slidenum">
              <a:rPr lang="ru-RU" alt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5829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42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391A21-ED21-4217-9FE4-C2EB0A84B0ED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258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41" y="4715109"/>
            <a:ext cx="5437187" cy="4467702"/>
          </a:xfrm>
          <a:noFill/>
        </p:spPr>
        <p:txBody>
          <a:bodyPr wrap="square" lIns="92950" tIns="46477" rIns="92950" bIns="4647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58052" name="Номер слайда 3"/>
          <p:cNvSpPr txBox="1">
            <a:spLocks noGrp="1"/>
          </p:cNvSpPr>
          <p:nvPr/>
        </p:nvSpPr>
        <p:spPr bwMode="auto">
          <a:xfrm>
            <a:off x="3851278" y="9430220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0" tIns="46477" rIns="92950" bIns="46477" anchor="b"/>
          <a:lstStyle/>
          <a:p>
            <a:pPr algn="r" defTabSz="915882" fontAlgn="base">
              <a:spcBef>
                <a:spcPct val="0"/>
              </a:spcBef>
              <a:spcAft>
                <a:spcPct val="0"/>
              </a:spcAft>
            </a:pPr>
            <a:fld id="{563EFCFA-D365-4E53-931A-4B18859628FF}" type="slidenum">
              <a:rPr lang="ru-RU" alt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5882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92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9156" fontAlgn="base">
              <a:spcBef>
                <a:spcPct val="0"/>
              </a:spcBef>
              <a:spcAft>
                <a:spcPct val="0"/>
              </a:spcAft>
              <a:defRPr/>
            </a:pPr>
            <a:fld id="{FF795FAA-8CF0-49AB-B21A-BF4E461FCBA2}" type="slidenum">
              <a:rPr lang="ru-RU">
                <a:solidFill>
                  <a:srgbClr val="000000"/>
                </a:solidFill>
              </a:rPr>
              <a:pPr defTabSz="909156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57838" y="9442371"/>
            <a:ext cx="2949362" cy="49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5" tIns="46428" rIns="92855" bIns="46428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286D008-6765-4C5A-A516-65D1D5536114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68875" cy="372586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21979"/>
            <a:ext cx="5449254" cy="4471114"/>
          </a:xfrm>
          <a:noFill/>
        </p:spPr>
        <p:txBody>
          <a:bodyPr lIns="92855" tIns="46428" rIns="92855" bIns="46428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57838" y="9442371"/>
            <a:ext cx="2949362" cy="49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5" tIns="46428" rIns="92855" bIns="46428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025CF78-F0F7-4095-80B4-78331BF8B07E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68875" cy="3725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21979"/>
            <a:ext cx="5449254" cy="4471114"/>
          </a:xfrm>
          <a:noFill/>
        </p:spPr>
        <p:txBody>
          <a:bodyPr lIns="92855" tIns="46428" rIns="92855" bIns="46428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57838" y="9442371"/>
            <a:ext cx="2949362" cy="49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5" tIns="46428" rIns="92855" bIns="46428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025CF78-F0F7-4095-80B4-78331BF8B07E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68875" cy="3725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21979"/>
            <a:ext cx="5449254" cy="4471114"/>
          </a:xfrm>
          <a:noFill/>
        </p:spPr>
        <p:txBody>
          <a:bodyPr lIns="92855" tIns="46428" rIns="92855" bIns="46428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72050" cy="3729038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xfrm>
            <a:off x="681356" y="4721979"/>
            <a:ext cx="5446077" cy="4472702"/>
          </a:xfrm>
          <a:noFill/>
        </p:spPr>
        <p:txBody>
          <a:bodyPr lIns="92664" tIns="46332" rIns="92664" bIns="46332"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56249" y="9442371"/>
            <a:ext cx="2950951" cy="49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4" tIns="46332" rIns="92664" bIns="46332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AB41EA9-6F38-4D14-8B3D-CD449F01658D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57573" y="9441813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49300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153" y="4722498"/>
            <a:ext cx="5446076" cy="4469760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57838" y="9442371"/>
            <a:ext cx="2949362" cy="49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5" tIns="46428" rIns="92855" bIns="46428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025CF78-F0F7-4095-80B4-78331BF8B07E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68875" cy="3725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21979"/>
            <a:ext cx="5449254" cy="4471114"/>
          </a:xfrm>
          <a:noFill/>
        </p:spPr>
        <p:txBody>
          <a:bodyPr lIns="92855" tIns="46428" rIns="92855" bIns="46428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57838" y="9442371"/>
            <a:ext cx="2949362" cy="49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5" tIns="46428" rIns="92855" bIns="46428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025CF78-F0F7-4095-80B4-78331BF8B07E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68875" cy="3725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21979"/>
            <a:ext cx="5449254" cy="4471114"/>
          </a:xfrm>
          <a:noFill/>
        </p:spPr>
        <p:txBody>
          <a:bodyPr lIns="92855" tIns="46428" rIns="92855" bIns="46428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855983" y="9442282"/>
            <a:ext cx="2951216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4" tIns="45786" rIns="91574" bIns="45786" anchor="b"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BD272F-F5D8-43C8-B13C-A4E312EF0DAA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70462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561" y="4721142"/>
            <a:ext cx="5447667" cy="44734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74" tIns="45786" rIns="91574" bIns="45786" numCol="1" anchor="t" anchorCtr="0" compatLnSpc="1">
            <a:prstTxWarp prst="textNoShape">
              <a:avLst/>
            </a:prstTxWarp>
          </a:bodyPr>
          <a:lstStyle/>
          <a:p>
            <a:pPr defTabSz="915988"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57838" y="9442371"/>
            <a:ext cx="2949362" cy="49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5" tIns="46428" rIns="92855" bIns="46428" anchor="b"/>
          <a:lstStyle>
            <a:lvl1pPr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025CF78-F0F7-4095-80B4-78331BF8B07E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68875" cy="372586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21979"/>
            <a:ext cx="5449254" cy="4471114"/>
          </a:xfrm>
          <a:noFill/>
        </p:spPr>
        <p:txBody>
          <a:bodyPr lIns="92855" tIns="46428" rIns="92855" bIns="46428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57573" y="9441813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49300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153" y="4722498"/>
            <a:ext cx="5446076" cy="4469760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57573" y="9441813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49300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153" y="4722498"/>
            <a:ext cx="5446076" cy="4469760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57573" y="9441813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49300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153" y="4722498"/>
            <a:ext cx="5446076" cy="4469760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57573" y="9441813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49300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153" y="4722498"/>
            <a:ext cx="5446076" cy="4469760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57573" y="9441813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49300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153" y="4722498"/>
            <a:ext cx="5446076" cy="4469760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57573" y="9441813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BA696059-7036-499C-92A6-E693385731D3}" type="slidenum">
              <a:rPr lang="ru-RU" sz="1200">
                <a:solidFill>
                  <a:prstClr val="black"/>
                </a:solidFill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49300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153" y="4722498"/>
            <a:ext cx="5446076" cy="4469760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D89E-E9B4-4A9F-B1C6-7CCBC29BBB2E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7838" y="9442371"/>
            <a:ext cx="2949362" cy="49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7" tIns="46728" rIns="93457" bIns="46728" anchor="b"/>
          <a:lstStyle>
            <a:lvl1pPr defTabSz="92233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6EC37F-887A-41D2-83E3-5E7F82A1FB75}" type="slidenum">
              <a:rPr lang="ru-RU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21979"/>
            <a:ext cx="5449254" cy="4471114"/>
          </a:xfrm>
          <a:noFill/>
        </p:spPr>
        <p:txBody>
          <a:bodyPr lIns="93457" tIns="46728" rIns="93457" bIns="46728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4A41-B6E3-437B-84D3-20B51B6DEEC1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83F15-B6A4-4310-9C79-DAD89D6E32D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8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48D2-5C15-48FD-84FC-0BC8C48EE977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510C-959A-4E28-939D-715BDD8CEFC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1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D51D6-D72A-44E2-B61A-5976F5D632BB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2CB2-F048-434B-A629-DDA9057ABDD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9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74A0-0DB3-405A-86E0-91DFC8DEBB81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22E6-1B3B-4F97-A322-F109C5ACBD2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144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C1AE-2C16-4A92-8086-98410AA11263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06B10-DDE0-456A-A2AC-EE44FB1AE0D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1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83D2-0D4E-41A9-AEAD-76CF4F0CEED0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AC1F1-3E38-43EA-A275-2F8283AB7B2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72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676F-2FED-45E0-ADDF-55999D2E0F74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0AD9-4495-4B95-9733-2CEDA3CFE4C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99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B7FE5-2DBB-493C-968E-739D9D3D22E1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58B8B-BCE4-4A37-991D-C23271E4B4E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75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0BEF9-2AB8-4ACD-A44C-D1D4E46DD673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A7A51-9C75-477D-B43A-48303D78C4A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87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FE859-7ADC-44EF-A279-3ECDC55E34A5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C7B12-AD2C-45B0-B51E-58343920972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05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95BF-A4A9-4250-AB90-FE0CB79C7065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09DE2-AD5F-4AAE-A758-C2D5FFA899B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9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E24F3-4EDC-45B0-AFDE-FE368E155907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626A5-54AD-4D32-9C9A-ADCAB94C50F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6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AF4C2-941E-4F26-A3F1-CC1DAD5C8A36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D450-DA0F-4652-8341-49BE558D64E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61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9558F-10B5-4BF5-A3B1-51CC0B3B1759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9378-8DD4-4046-8D83-404FA8ABD92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9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FAE6-FBE6-46B5-A97E-A875EA718741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7B76-054F-4FA8-A31F-676DFBA28B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53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DFC6-461E-47A2-AA1D-BE23C7D7C450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77CE3-D641-4E0F-B4C7-97AABFC2D21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99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77A8-FC57-4A9E-AC45-0F67041E596E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DA59-911A-4A25-A501-DA4D835CD1B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5249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F764-79A2-4824-AC40-D13803594C01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06B10-DDE0-456A-A2AC-EE44FB1AE0D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37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A61D-FBBA-4E6A-AFD9-8B5868C62BD3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AC1F1-3E38-43EA-A275-2F8283AB7B2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94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55B25-3484-495B-8069-B5D567F24BDC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0AD9-4495-4B95-9733-2CEDA3CFE4C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00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865A-610A-4603-9941-F1DEC8F9122A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58B8B-BCE4-4A37-991D-C23271E4B4E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5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4E463-33CD-4B71-A217-E313BDB1F805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A7A51-9C75-477D-B43A-48303D78C4A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3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87CCE-67A7-4D97-9009-709527E7B754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61D3F-03A1-4F72-8F51-062C163413B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4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FB2D-36C8-4B30-82A4-94AE6EE71E99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C7B12-AD2C-45B0-B51E-58343920972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24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947F0-A352-45E3-8B62-0A6283880C2B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09DE2-AD5F-4AAE-A758-C2D5FFA899B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21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C948-C3C2-47D3-AA8B-B3CF046BCF8B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D450-DA0F-4652-8341-49BE558D64E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99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B6A7B-EDF3-4959-A6DC-B76EE1DA320C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9378-8DD4-4046-8D83-404FA8ABD92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00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52859-63E9-4576-B9BA-0622EFB15FDD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7B76-054F-4FA8-A31F-676DFBA28B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39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4FCB8-C9C6-4E5A-9585-5F048701BEAB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77CE3-D641-4E0F-B4C7-97AABFC2D21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01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EAE7A-24DB-47EA-B3D6-DD08A1FD3A3C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DA59-911A-4A25-A501-DA4D835CD1B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7716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F7E2A-4F80-40A3-A6DE-2302C7C5FB4A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06B10-DDE0-456A-A2AC-EE44FB1AE0D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19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8E955-EAE0-44AE-82CF-3EFA17473160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AC1F1-3E38-43EA-A275-2F8283AB7B2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37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B98FB-184E-4BC0-9563-0D1C8781A2AD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0AD9-4495-4B95-9733-2CEDA3CFE4C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12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55E2-5D24-470B-9908-F3151430166D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5943F-6594-407A-842B-C7BB4F8FC4B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83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AB5BE-8A84-4D8A-944C-2578CBCABB68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58B8B-BCE4-4A37-991D-C23271E4B4E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63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EE553-9421-47E9-9E0C-6AC64A9AE822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A7A51-9C75-477D-B43A-48303D78C4A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723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9FD0A-B3DF-4E1B-8007-4F92F552605A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C7B12-AD2C-45B0-B51E-58343920972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79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02F09-8F5F-46CE-AD5A-8248C5E6BF25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09DE2-AD5F-4AAE-A758-C2D5FFA899B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63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3AD3-F72F-4345-BDF4-53F310D877FA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D450-DA0F-4652-8341-49BE558D64E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02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B7938-8AE4-418D-AC80-4E626F89C510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9378-8DD4-4046-8D83-404FA8ABD92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9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8B8E-B1FF-4061-A81C-56A4F6B96B33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7B76-054F-4FA8-A31F-676DFBA28B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66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A3A8-B0BB-44B0-81DB-FBB14A8ADBC5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77CE3-D641-4E0F-B4C7-97AABFC2D21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35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04E23-0C49-4BF3-BF0D-7D56087E9933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DA59-911A-4A25-A501-DA4D835CD1B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0511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5E938-F6AB-4E24-92CF-EE7CC0CE7D43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06B10-DDE0-456A-A2AC-EE44FB1AE0D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5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4311-D384-4FBC-9A1D-4DE596C90526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D74DF-9AEE-4959-9122-C37A9B826F6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9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5D139-F338-495D-8356-343B5DE2250D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AC1F1-3E38-43EA-A275-2F8283AB7B2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780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F4F43-1C5D-4C80-8D9E-74567F1B59C3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0AD9-4495-4B95-9733-2CEDA3CFE4C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71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2B41-C18C-4B8E-A05F-73DD7BC390D6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58B8B-BCE4-4A37-991D-C23271E4B4E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40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FD8E2-373D-4E17-B7DC-1E5DCFEA6BD9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A7A51-9C75-477D-B43A-48303D78C4A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59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1AEB9-910B-44E0-ADB2-467DF45FC16C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C7B12-AD2C-45B0-B51E-58343920972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216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F4713-D506-4289-B9E7-3E5C39EDBAB2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09DE2-AD5F-4AAE-A758-C2D5FFA899B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50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CB2CF-2C60-4BE1-942A-AF8B1F26CF04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D450-DA0F-4652-8341-49BE558D64E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827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C970-C7A7-47C1-A033-037932E352D6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9378-8DD4-4046-8D83-404FA8ABD92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456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D12F-F14B-4E93-A6FD-F407F81AC39A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7B76-054F-4FA8-A31F-676DFBA28B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97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16991-5ABD-42C8-8070-A45248968364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77CE3-D641-4E0F-B4C7-97AABFC2D21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9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1416-3526-4A57-AE0F-181C4CF8967A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7A7EC-A7B5-4172-91FD-6D985F2BEE8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413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D1E8-6908-45F6-9936-CE73BA59F287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DA59-911A-4A25-A501-DA4D835CD1B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480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7511-29DD-461D-8E94-A09D74C4DAD4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41A4-4446-445F-BFB0-32C387E1581D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7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42C5D-CB5D-473B-8D55-CC7AA04D6EE4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6E0B6-7E52-4A75-BD76-304D831A983F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4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AC87-0474-441C-8258-001B27371A7B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95880-D035-4232-81EE-6F1D9DE6E40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0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69876AB-2848-4BEC-8864-8B9507317258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3FA46CD-D48F-4602-B38E-3B1E8ADC5866}" type="slidenum">
              <a:rPr lang="ru-RU">
                <a:solidFill>
                  <a:srgbClr val="F0A22E">
                    <a:shade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4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D143AEF-B404-4E72-A5B0-001C523E4459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17EE185-6FEF-4D2D-9194-6F12BF912BE0}" type="slidenum">
              <a:rPr lang="ru-RU">
                <a:solidFill>
                  <a:srgbClr val="F0A22E">
                    <a:shade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7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45A845D-9CEC-4221-9D07-D7D67169D796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17EE185-6FEF-4D2D-9194-6F12BF912BE0}" type="slidenum">
              <a:rPr lang="ru-RU">
                <a:solidFill>
                  <a:srgbClr val="F0A22E">
                    <a:shade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6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22FA448-CEDA-4AA7-B412-8FA21155A5F9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17EE185-6FEF-4D2D-9194-6F12BF912BE0}" type="slidenum">
              <a:rPr lang="ru-RU">
                <a:solidFill>
                  <a:srgbClr val="F0A22E">
                    <a:shade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3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6758C9D-D27A-48EA-BB5A-8898AF239865}" type="datetime1">
              <a:rPr lang="ru-RU" smtClean="0">
                <a:solidFill>
                  <a:srgbClr val="F0A22E">
                    <a:shade val="75000"/>
                  </a:srgbClr>
                </a:solidFill>
              </a:rPr>
              <a:t>13.05.2021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17EE185-6FEF-4D2D-9194-6F12BF912BE0}" type="slidenum">
              <a:rPr lang="ru-RU">
                <a:solidFill>
                  <a:srgbClr val="F0A22E">
                    <a:shade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5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chart" Target="../charts/chart4.xml"/><Relationship Id="rId12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11" Type="http://schemas.openxmlformats.org/officeDocument/2006/relationships/chart" Target="../charts/chart8.xml"/><Relationship Id="rId5" Type="http://schemas.openxmlformats.org/officeDocument/2006/relationships/chart" Target="../charts/chart2.xml"/><Relationship Id="rId10" Type="http://schemas.openxmlformats.org/officeDocument/2006/relationships/chart" Target="../charts/chart7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4.jpe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image" Target="../media/image10.jpeg"/><Relationship Id="rId4" Type="http://schemas.openxmlformats.org/officeDocument/2006/relationships/chart" Target="../charts/chart10.xml"/><Relationship Id="rId9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1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18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1.jpeg"/><Relationship Id="rId9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jpeg"/><Relationship Id="rId9" Type="http://schemas.microsoft.com/office/2007/relationships/diagramDrawing" Target="../diagrams/drawin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1.jpeg"/><Relationship Id="rId9" Type="http://schemas.microsoft.com/office/2007/relationships/diagramDrawing" Target="../diagrams/drawing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5" name="Прямоугольник 12"/>
          <p:cNvSpPr>
            <a:spLocks noChangeArrowheads="1"/>
          </p:cNvSpPr>
          <p:nvPr/>
        </p:nvSpPr>
        <p:spPr bwMode="auto">
          <a:xfrm>
            <a:off x="352425" y="2492896"/>
            <a:ext cx="8535988" cy="30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бюджету МО «Ржевский район» Тверской области на 2021 год и плановый период  2022 и 2023 годы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36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65000"/>
            </a:pP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 ОБРАЗОВАНИЕ   «РЖЕВСКИЙ РАЙОН»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3212976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  граждан</a:t>
            </a:r>
            <a:endParaRPr lang="ru-RU" sz="4400" b="1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29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5" descr="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53" y="-4739"/>
            <a:ext cx="9148653" cy="93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15" descr="222"/>
          <p:cNvPicPr>
            <a:picLocks noChangeAspect="1" noChangeArrowheads="1"/>
          </p:cNvPicPr>
          <p:nvPr/>
        </p:nvPicPr>
        <p:blipFill>
          <a:blip r:embed="rId3" cstate="print"/>
          <a:srcRect l="82500"/>
          <a:stretch>
            <a:fillRect/>
          </a:stretch>
        </p:blipFill>
        <p:spPr bwMode="auto">
          <a:xfrm>
            <a:off x="-4653" y="55942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12"/>
          <p:cNvSpPr>
            <a:spLocks noChangeArrowheads="1"/>
          </p:cNvSpPr>
          <p:nvPr/>
        </p:nvSpPr>
        <p:spPr bwMode="auto">
          <a:xfrm>
            <a:off x="1763688" y="-7601"/>
            <a:ext cx="6170921" cy="92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41" tIns="45250" rIns="90441" bIns="45250">
            <a:spAutoFit/>
          </a:bodyPr>
          <a:lstStyle/>
          <a:p>
            <a:pPr algn="ctr"/>
            <a:r>
              <a:rPr 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муниципального образования «Ржевский район» </a:t>
            </a:r>
          </a:p>
          <a:p>
            <a:pPr algn="ctr"/>
            <a:endParaRPr lang="ru-RU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423625"/>
              </p:ext>
            </p:extLst>
          </p:nvPr>
        </p:nvGraphicFramePr>
        <p:xfrm>
          <a:off x="179513" y="947349"/>
          <a:ext cx="8842237" cy="5883603"/>
        </p:xfrm>
        <a:graphic>
          <a:graphicData uri="http://schemas.openxmlformats.org/drawingml/2006/table">
            <a:tbl>
              <a:tblPr/>
              <a:tblGrid>
                <a:gridCol w="3024335"/>
                <a:gridCol w="1584176"/>
                <a:gridCol w="1296144"/>
                <a:gridCol w="1711142"/>
                <a:gridCol w="1226440"/>
              </a:tblGrid>
              <a:tr h="1014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Первоначальный план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(проект)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</a:t>
                      </a:r>
                      <a:b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(проект)</a:t>
                      </a:r>
                    </a:p>
                    <a:p>
                      <a:pPr algn="ctr" rtl="0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(проект)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210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</a:t>
                      </a:r>
                      <a:r>
                        <a:rPr lang="ru-RU" sz="1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935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324 674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299 487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300 673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5073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 (ННД)</a:t>
                      </a: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147 347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154 085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144 712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144 103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3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поступления, в т.ч.</a:t>
                      </a: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</a:t>
                      </a:r>
                      <a:r>
                        <a:rPr lang="ru-RU" sz="1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588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170 589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154 775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156570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6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</a:t>
                      </a:r>
                      <a:r>
                        <a:rPr lang="ru-RU" sz="17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елевые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</a:t>
                      </a:r>
                    </a:p>
                  </a:txBody>
                  <a:tcPr marL="41455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136 224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158 504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154 775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156570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71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Дотация на сбалансированность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бюджетов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55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1360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46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МТБ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от сельских поселений в соответствии с передаваемыми полномочиями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55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14 364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10 725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3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310 435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337 174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295 487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297 173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36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 счет собственных средств </a:t>
                      </a:r>
                    </a:p>
                  </a:txBody>
                  <a:tcPr marL="24873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174 211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177 310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140 712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140603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6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 счет целевых средств</a:t>
                      </a:r>
                    </a:p>
                  </a:txBody>
                  <a:tcPr marL="24873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136 224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159 864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154 775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156570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3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Дефицит/профицит(-/+)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-12 500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-12 500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36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1658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-8,5%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-8,1%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2,8%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2,4%</a:t>
                      </a:r>
                      <a:endParaRPr lang="ru-RU" sz="17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34609" y="620688"/>
            <a:ext cx="1209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2424"/>
            <a:ext cx="674822" cy="76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3604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Прямоугольник 12"/>
          <p:cNvSpPr>
            <a:spLocks noChangeArrowheads="1"/>
          </p:cNvSpPr>
          <p:nvPr/>
        </p:nvSpPr>
        <p:spPr bwMode="auto">
          <a:xfrm>
            <a:off x="638969" y="3284984"/>
            <a:ext cx="8212137" cy="52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9" tIns="45615" rIns="91209" bIns="45615">
            <a:spAutoFit/>
          </a:bodyPr>
          <a:lstStyle/>
          <a:p>
            <a:pPr algn="ctr"/>
            <a:r>
              <a:rPr lang="ru-RU" altLang="ru-RU" sz="28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Ржевского района</a:t>
            </a:r>
            <a:endParaRPr lang="ru-RU" altLang="ru-RU" sz="28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z="1400" smtClean="0">
                <a:solidFill>
                  <a:schemeClr val="tx1"/>
                </a:solidFill>
              </a:rPr>
              <a:t>11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963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 descr="2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/>
          <a:stretch/>
        </p:blipFill>
        <p:spPr bwMode="auto">
          <a:xfrm>
            <a:off x="-1" y="0"/>
            <a:ext cx="9144001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568081"/>
            <a:ext cx="467544" cy="288032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1</a:t>
            </a:r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"/>
            <a:ext cx="720079" cy="69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1907704" y="1"/>
            <a:ext cx="6026905" cy="92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41" tIns="45250" rIns="90441" bIns="45250">
            <a:spAutoFit/>
          </a:bodyPr>
          <a:lstStyle/>
          <a:p>
            <a:pPr algn="ctr"/>
            <a:r>
              <a:rPr 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«Ржевский район» </a:t>
            </a:r>
          </a:p>
          <a:p>
            <a:pPr algn="ctr"/>
            <a:endParaRPr lang="ru-RU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6600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«Ржевский район»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854" y="112474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Доходы бюджета образуются за счет налоговых и неналоговых доходов, а также за счет безвозмездных поступлений</a:t>
            </a:r>
            <a:endParaRPr lang="ru-RU" sz="14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35554" y="2060848"/>
            <a:ext cx="3798184" cy="1245520"/>
          </a:xfrm>
          <a:prstGeom prst="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ДОХОДЫ БЮДЖЕТА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116472" y="3356991"/>
            <a:ext cx="637188" cy="1200125"/>
          </a:xfrm>
          <a:prstGeom prst="downArrow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гнутая вверх стрелка 16"/>
          <p:cNvSpPr/>
          <p:nvPr/>
        </p:nvSpPr>
        <p:spPr>
          <a:xfrm rot="2635157">
            <a:off x="6595047" y="2098219"/>
            <a:ext cx="1458643" cy="1341573"/>
          </a:xfrm>
          <a:prstGeom prst="curvedDownArrow">
            <a:avLst>
              <a:gd name="adj1" fmla="val 25000"/>
              <a:gd name="adj2" fmla="val 45122"/>
              <a:gd name="adj3" fmla="val 28547"/>
            </a:avLst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19353791" flipH="1">
            <a:off x="533200" y="2178913"/>
            <a:ext cx="1772459" cy="1356953"/>
          </a:xfrm>
          <a:prstGeom prst="curvedDownArrow">
            <a:avLst>
              <a:gd name="adj1" fmla="val 25000"/>
              <a:gd name="adj2" fmla="val 50000"/>
              <a:gd name="adj3" fmla="val 34021"/>
            </a:avLst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552" y="3717032"/>
            <a:ext cx="2173610" cy="1368152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Налоговые доходы- поступления в бюджет от уплаты налогов, установленных Налоговым кодексом РФ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33739" y="3717032"/>
            <a:ext cx="2088232" cy="152476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Неналоговые доходы – поступления от уплаты платежей, установленных законодательством Российской Федерации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75856" y="4581128"/>
            <a:ext cx="2448272" cy="158417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Безвозмездные поступления- поступления финансовой помощи из бюджетов других уровней, от  юридических и физических лиц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5" descr="2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/>
          <a:stretch/>
        </p:blipFill>
        <p:spPr bwMode="auto">
          <a:xfrm>
            <a:off x="-1" y="0"/>
            <a:ext cx="9144001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5040"/>
            <a:ext cx="378080" cy="26296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13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2588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МО «Ржевский район» на 2021 год и на плановый период 2022 и 2023 годов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179513" y="1052736"/>
            <a:ext cx="4418928" cy="648072"/>
          </a:xfrm>
          <a:prstGeom prst="flowChartMultidocumen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bg2">
                    <a:lumMod val="10000"/>
                  </a:schemeClr>
                </a:solidFill>
              </a:rPr>
              <a:t>Общая сумма доходов на 2021 год составляет</a:t>
            </a:r>
          </a:p>
          <a:p>
            <a:pPr algn="ctr"/>
            <a:r>
              <a:rPr lang="ru-RU" sz="1200" b="1" i="1" dirty="0" smtClean="0">
                <a:solidFill>
                  <a:schemeClr val="bg2">
                    <a:lumMod val="10000"/>
                  </a:schemeClr>
                </a:solidFill>
              </a:rPr>
              <a:t> 324 674 тыс. руб.</a:t>
            </a:r>
            <a:endParaRPr lang="ru-RU" sz="12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2080" y="2420888"/>
            <a:ext cx="3456384" cy="339732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662149"/>
              </p:ext>
            </p:extLst>
          </p:nvPr>
        </p:nvGraphicFramePr>
        <p:xfrm>
          <a:off x="5436096" y="692696"/>
          <a:ext cx="3544788" cy="2286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046468"/>
              </p:ext>
            </p:extLst>
          </p:nvPr>
        </p:nvGraphicFramePr>
        <p:xfrm>
          <a:off x="5538403" y="4005064"/>
          <a:ext cx="3138053" cy="19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308322" y="2324962"/>
            <a:ext cx="4191670" cy="319227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640848"/>
              </p:ext>
            </p:extLst>
          </p:nvPr>
        </p:nvGraphicFramePr>
        <p:xfrm>
          <a:off x="611560" y="4470487"/>
          <a:ext cx="1152127" cy="28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416967"/>
              </p:ext>
            </p:extLst>
          </p:nvPr>
        </p:nvGraphicFramePr>
        <p:xfrm>
          <a:off x="539552" y="2348880"/>
          <a:ext cx="338437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169934"/>
              </p:ext>
            </p:extLst>
          </p:nvPr>
        </p:nvGraphicFramePr>
        <p:xfrm>
          <a:off x="1403648" y="2413021"/>
          <a:ext cx="2461699" cy="285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600254"/>
              </p:ext>
            </p:extLst>
          </p:nvPr>
        </p:nvGraphicFramePr>
        <p:xfrm>
          <a:off x="5652119" y="1196752"/>
          <a:ext cx="748605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903183"/>
              </p:ext>
            </p:extLst>
          </p:nvPr>
        </p:nvGraphicFramePr>
        <p:xfrm>
          <a:off x="6228184" y="4725144"/>
          <a:ext cx="1728192" cy="72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506064"/>
              </p:ext>
            </p:extLst>
          </p:nvPr>
        </p:nvGraphicFramePr>
        <p:xfrm>
          <a:off x="308323" y="2324962"/>
          <a:ext cx="4032447" cy="3048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32678"/>
              </p:ext>
            </p:extLst>
          </p:nvPr>
        </p:nvGraphicFramePr>
        <p:xfrm>
          <a:off x="5430589" y="2551956"/>
          <a:ext cx="3179365" cy="339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888"/>
            <a:ext cx="712020" cy="71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8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240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241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12"/>
          <p:cNvSpPr>
            <a:spLocks noChangeArrowheads="1"/>
          </p:cNvSpPr>
          <p:nvPr/>
        </p:nvSpPr>
        <p:spPr bwMode="auto">
          <a:xfrm>
            <a:off x="931863" y="-15875"/>
            <a:ext cx="8212137" cy="645745"/>
          </a:xfrm>
          <a:prstGeom prst="rect">
            <a:avLst/>
          </a:prstGeom>
          <a:noFill/>
          <a:ln>
            <a:noFill/>
          </a:ln>
          <a:extLst/>
        </p:spPr>
        <p:txBody>
          <a:bodyPr lIns="90802" tIns="45430" rIns="90802" bIns="454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064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</a:t>
            </a:r>
            <a:r>
              <a:rPr lang="ru-RU" alt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</a:p>
          <a:p>
            <a:pPr algn="ctr" defTabSz="9064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муниципального образования «Ржевский район»  на 2021год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244" name="Text Box 15"/>
          <p:cNvSpPr txBox="1">
            <a:spLocks noChangeArrowheads="1"/>
          </p:cNvSpPr>
          <p:nvPr/>
        </p:nvSpPr>
        <p:spPr bwMode="auto">
          <a:xfrm>
            <a:off x="539552" y="5377010"/>
            <a:ext cx="7992888" cy="830411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78%  от  </a:t>
            </a:r>
            <a: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налоговых и неналоговых доходов</a:t>
            </a: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«Ржевский район» </a:t>
            </a:r>
            <a: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приходятся </a:t>
            </a: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налог на доходы физических лиц</a:t>
            </a:r>
            <a:endParaRPr lang="ru-RU" alt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635896" y="4820027"/>
            <a:ext cx="821804" cy="539348"/>
          </a:xfrm>
          <a:prstGeom prst="downArrow">
            <a:avLst>
              <a:gd name="adj1" fmla="val 50000"/>
              <a:gd name="adj2" fmla="val 4823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524195"/>
              </p:ext>
            </p:extLst>
          </p:nvPr>
        </p:nvGraphicFramePr>
        <p:xfrm>
          <a:off x="539552" y="629870"/>
          <a:ext cx="7194381" cy="445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8464" y="6559710"/>
            <a:ext cx="395536" cy="29829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-27781"/>
            <a:ext cx="648321" cy="73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656929"/>
              </p:ext>
            </p:extLst>
          </p:nvPr>
        </p:nvGraphicFramePr>
        <p:xfrm>
          <a:off x="454112" y="1256978"/>
          <a:ext cx="7950720" cy="355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525135"/>
              </p:ext>
            </p:extLst>
          </p:nvPr>
        </p:nvGraphicFramePr>
        <p:xfrm>
          <a:off x="395287" y="1340767"/>
          <a:ext cx="8354863" cy="347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722405"/>
              </p:ext>
            </p:extLst>
          </p:nvPr>
        </p:nvGraphicFramePr>
        <p:xfrm>
          <a:off x="395287" y="1268760"/>
          <a:ext cx="7920880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280151"/>
              </p:ext>
            </p:extLst>
          </p:nvPr>
        </p:nvGraphicFramePr>
        <p:xfrm>
          <a:off x="395287" y="1196752"/>
          <a:ext cx="7920880" cy="3820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279299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332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333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8464" y="6570390"/>
            <a:ext cx="395536" cy="28761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-4763"/>
            <a:ext cx="648071" cy="73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34693"/>
            <a:ext cx="686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Налог на доходы физических лиц бюджета МО «Ржевский район»  за 2017-2021годы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326294"/>
              </p:ext>
            </p:extLst>
          </p:nvPr>
        </p:nvGraphicFramePr>
        <p:xfrm>
          <a:off x="1079612" y="909637"/>
          <a:ext cx="698477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339752" y="3972204"/>
            <a:ext cx="4968552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990375"/>
              </p:ext>
            </p:extLst>
          </p:nvPr>
        </p:nvGraphicFramePr>
        <p:xfrm>
          <a:off x="480156" y="1268760"/>
          <a:ext cx="77185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44070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2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5" name="Rectangle 12"/>
          <p:cNvSpPr>
            <a:spLocks noChangeArrowheads="1"/>
          </p:cNvSpPr>
          <p:nvPr/>
        </p:nvSpPr>
        <p:spPr bwMode="auto">
          <a:xfrm>
            <a:off x="465256" y="2492896"/>
            <a:ext cx="82089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39775" indent="-2841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39825" indent="-2270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5438" indent="-2270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1050" indent="-2270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8250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5450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2650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79850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>
                <a:srgbClr val="0000FF"/>
              </a:buClr>
              <a:buSzPct val="65000"/>
              <a:buFontTx/>
              <a:buNone/>
            </a:pPr>
            <a:r>
              <a:rPr lang="ru-RU" altLang="ru-RU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altLang="ru-RU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МО «Ржевский  район» Тверской области </a:t>
            </a:r>
          </a:p>
          <a:p>
            <a:pPr algn="ctr" defTabSz="914400" eaLnBrk="1" hangingPunct="1">
              <a:spcBef>
                <a:spcPct val="0"/>
              </a:spcBef>
              <a:buClr>
                <a:srgbClr val="0000FF"/>
              </a:buClr>
              <a:buSzPct val="65000"/>
              <a:buFontTx/>
              <a:buNone/>
            </a:pPr>
            <a:r>
              <a:rPr lang="ru-RU" altLang="ru-RU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и плановый период 2022 и 2023 годы</a:t>
            </a:r>
            <a:endParaRPr lang="ru-RU" altLang="ru-RU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z="1400" smtClean="0">
                <a:solidFill>
                  <a:schemeClr val="tx1"/>
                </a:solidFill>
              </a:rPr>
              <a:t>16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48464" y="6586162"/>
            <a:ext cx="395536" cy="27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prstClr val="black"/>
                </a:solidFill>
              </a:rPr>
              <a:t>17</a:t>
            </a:r>
            <a:endParaRPr lang="ru-RU" b="1" dirty="0" smtClean="0">
              <a:solidFill>
                <a:prstClr val="black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6234113" y="1243013"/>
            <a:ext cx="290988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b="1" i="1" dirty="0" smtClean="0">
                <a:solidFill>
                  <a:srgbClr val="F0A22E">
                    <a:lumMod val="50000"/>
                  </a:srgbClr>
                </a:solidFill>
                <a:latin typeface="Franklin Gothic Medium"/>
                <a:ea typeface="Batang" pitchFamily="18" charset="-127"/>
              </a:rPr>
              <a:t>Всего расходов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b="1" i="1" u="sng" dirty="0" smtClean="0">
                <a:solidFill>
                  <a:srgbClr val="F0A22E">
                    <a:lumMod val="50000"/>
                  </a:srgbClr>
                </a:solidFill>
                <a:latin typeface="Franklin Gothic Medium"/>
                <a:ea typeface="Batang" pitchFamily="18" charset="-127"/>
              </a:rPr>
              <a:t>337 173,6  тыс. руб</a:t>
            </a:r>
            <a:r>
              <a:rPr lang="ru-RU" sz="1600" b="1" u="sng" dirty="0" smtClean="0">
                <a:solidFill>
                  <a:srgbClr val="F0A22E">
                    <a:lumMod val="50000"/>
                  </a:srgbClr>
                </a:solidFill>
                <a:latin typeface="Franklin Gothic Medium"/>
                <a:ea typeface="Batang" pitchFamily="18" charset="-127"/>
              </a:rPr>
              <a:t>.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7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Прямоугольник 12"/>
          <p:cNvSpPr>
            <a:spLocks noChangeArrowheads="1"/>
          </p:cNvSpPr>
          <p:nvPr/>
        </p:nvSpPr>
        <p:spPr bwMode="auto">
          <a:xfrm>
            <a:off x="1204913" y="-25400"/>
            <a:ext cx="7439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 «Ржевский район»</a:t>
            </a:r>
          </a:p>
        </p:txBody>
      </p:sp>
      <p:pic>
        <p:nvPicPr>
          <p:cNvPr id="18440" name="Picture 1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1" y="0"/>
            <a:ext cx="633016" cy="71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3462"/>
              </p:ext>
            </p:extLst>
          </p:nvPr>
        </p:nvGraphicFramePr>
        <p:xfrm>
          <a:off x="397669" y="3395663"/>
          <a:ext cx="8348662" cy="3368040"/>
        </p:xfrm>
        <a:graphic>
          <a:graphicData uri="http://schemas.openxmlformats.org/drawingml/2006/table">
            <a:tbl>
              <a:tblPr/>
              <a:tblGrid>
                <a:gridCol w="3268883"/>
                <a:gridCol w="1358375"/>
                <a:gridCol w="1220764"/>
                <a:gridCol w="1244938"/>
                <a:gridCol w="1255702"/>
              </a:tblGrid>
              <a:tr h="78738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Первоначальный бюджет 2020 год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(тыс. руб.)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2021 год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(тыс. руб.)</a:t>
                      </a:r>
                    </a:p>
                    <a:p>
                      <a:pPr algn="ctr" rtl="0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2022 год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(тыс. руб.)</a:t>
                      </a:r>
                    </a:p>
                    <a:p>
                      <a:pPr algn="ctr" rtl="0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2023 год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(тыс. руб.)</a:t>
                      </a:r>
                    </a:p>
                    <a:p>
                      <a:pPr algn="ctr" rtl="0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36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реализацию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муниципальных программ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92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308 136,4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335 049,0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289 944,3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288 118,4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6463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rtl="0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Расходы не включенные в муниципальные программы </a:t>
                      </a:r>
                    </a:p>
                    <a:p>
                      <a:pPr algn="l" rtl="0" fontAlgn="ctr"/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  <a:p>
                      <a:pPr marL="171450" indent="-171450" algn="l" rtl="0" fontAlgn="ctr">
                        <a:buFontTx/>
                        <a:buChar char="-"/>
                      </a:pP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резервный фонд</a:t>
                      </a:r>
                    </a:p>
                    <a:p>
                      <a:pPr marL="0" indent="0" algn="l" rtl="0" fontAlgn="ctr">
                        <a:buFontTx/>
                        <a:buNone/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  расходы на обеспечение Собрание депутатов</a:t>
                      </a:r>
                    </a:p>
                    <a:p>
                      <a:pPr marL="171450" indent="-171450" algn="l" rtl="0" fontAlgn="ctr">
                        <a:buFontTx/>
                        <a:buChar char="-"/>
                      </a:pP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расходы на обеспечение КСП</a:t>
                      </a:r>
                    </a:p>
                    <a:p>
                      <a:pPr marL="171450" indent="-171450" algn="l" rtl="0" fontAlgn="ctr">
                        <a:buFontTx/>
                        <a:buChar char="-"/>
                      </a:pP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средства на реализацию мероприятий по обращениям, поступающим к депутатам Собрания депутатов</a:t>
                      </a:r>
                    </a:p>
                    <a:p>
                      <a:pPr marL="171450" indent="-171450" algn="l" rtl="0" fontAlgn="ctr">
                        <a:buFontTx/>
                        <a:buChar char="-"/>
                      </a:pP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Проведение выборов</a:t>
                      </a:r>
                      <a:endParaRPr lang="ru-RU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292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2297,9</a:t>
                      </a:r>
                    </a:p>
                    <a:p>
                      <a:pPr algn="ctr" rtl="0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  <a:p>
                      <a:pPr algn="ctr" rtl="0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845,3</a:t>
                      </a: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702,6</a:t>
                      </a:r>
                    </a:p>
                    <a:p>
                      <a:pPr algn="ctr" rtl="0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350,0</a:t>
                      </a:r>
                    </a:p>
                    <a:p>
                      <a:pPr algn="ctr" rtl="0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300,0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2124,6</a:t>
                      </a:r>
                    </a:p>
                    <a:p>
                      <a:pPr algn="ctr" rtl="0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  <a:p>
                      <a:pPr algn="ctr" rtl="0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1311,4</a:t>
                      </a: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713,2</a:t>
                      </a:r>
                    </a:p>
                    <a:p>
                      <a:pPr algn="ctr" rtl="0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  <a:p>
                      <a:pPr algn="ctr" rtl="0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2024,6</a:t>
                      </a:r>
                    </a:p>
                    <a:p>
                      <a:pPr algn="ctr" rtl="0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1311,4</a:t>
                      </a: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713,2</a:t>
                      </a:r>
                    </a:p>
                    <a:p>
                      <a:pPr algn="ctr" rtl="0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  <a:p>
                      <a:pPr algn="ctr" rtl="0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2024,6</a:t>
                      </a:r>
                    </a:p>
                    <a:p>
                      <a:pPr algn="ctr" rtl="0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  <a:p>
                      <a:pPr algn="ctr" rtl="0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1311,4</a:t>
                      </a: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713,2</a:t>
                      </a:r>
                    </a:p>
                    <a:p>
                      <a:pPr algn="ctr" rtl="0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  <a:p>
                      <a:pPr algn="ctr" rtl="0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67" name="TextBox 2"/>
          <p:cNvSpPr txBox="1">
            <a:spLocks noChangeArrowheads="1"/>
          </p:cNvSpPr>
          <p:nvPr/>
        </p:nvSpPr>
        <p:spPr bwMode="auto">
          <a:xfrm>
            <a:off x="7510463" y="3117850"/>
            <a:ext cx="10953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</a:rPr>
              <a:t>В том числе:</a:t>
            </a:r>
          </a:p>
        </p:txBody>
      </p:sp>
      <p:graphicFrame>
        <p:nvGraphicFramePr>
          <p:cNvPr id="2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328143"/>
              </p:ext>
            </p:extLst>
          </p:nvPr>
        </p:nvGraphicFramePr>
        <p:xfrm>
          <a:off x="887413" y="914400"/>
          <a:ext cx="5524500" cy="2744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89551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69919" y="6598000"/>
            <a:ext cx="3810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prstClr val="black"/>
                </a:solidFill>
              </a:rPr>
              <a:t>18</a:t>
            </a:r>
            <a:endParaRPr lang="ru-RU" b="1" dirty="0" smtClean="0">
              <a:solidFill>
                <a:prstClr val="black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1" y="1"/>
            <a:ext cx="633016" cy="71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1204913" y="-25400"/>
            <a:ext cx="7439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районного бюджета на 2021 год и на плановый период 2022 и 2023 годов</a:t>
            </a:r>
            <a:endParaRPr lang="ru-RU" sz="2000" b="1" dirty="0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631699"/>
              </p:ext>
            </p:extLst>
          </p:nvPr>
        </p:nvGraphicFramePr>
        <p:xfrm>
          <a:off x="0" y="714937"/>
          <a:ext cx="9036498" cy="595983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15817"/>
                <a:gridCol w="825763"/>
                <a:gridCol w="956027"/>
                <a:gridCol w="956027"/>
                <a:gridCol w="956027"/>
                <a:gridCol w="1250189"/>
                <a:gridCol w="1176648"/>
              </a:tblGrid>
              <a:tr h="3096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692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Первон. бюджет</a:t>
                      </a:r>
                      <a:endParaRPr lang="ru-RU" sz="12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к общему объёму</a:t>
                      </a:r>
                      <a:endParaRPr lang="ru-RU" sz="12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</a:t>
                      </a:r>
                      <a:endParaRPr lang="ru-RU" sz="12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 к общему объёму</a:t>
                      </a:r>
                      <a:endParaRPr lang="ru-RU" sz="1200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</a:t>
                      </a:r>
                      <a:endParaRPr lang="ru-RU" sz="12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</a:t>
                      </a:r>
                      <a:endParaRPr lang="ru-RU" sz="12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93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Расходы бюджета – всего, из них: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310434,3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337173,5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291968,8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290142,9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803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Расходы на реализацию муниципальных</a:t>
                      </a:r>
                      <a:r>
                        <a:rPr lang="ru-RU" sz="1200" baseline="0" dirty="0" smtClean="0"/>
                        <a:t> программ, всего: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308136,4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99,3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335049,0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99,4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289944,3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288118,4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7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МП «Развитие муниципальной системы образования Ржевского района Тверской области на 2018-2023 годы»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146094,9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164420,0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151777,4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150171,8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7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МП «Культура муниципального образования «Ржевский район» Тверской области на 2018-2023 годы»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30987,6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32841,1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9,7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30289,1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26243,7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7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МП «Развитие физической культуры и спорта в муниципальном образовании «Ржевский район» Тверской области на 2018-2023 годы»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301,7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247,0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7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МП</a:t>
                      </a:r>
                      <a:r>
                        <a:rPr lang="ru-RU" sz="1200" baseline="0" dirty="0" smtClean="0"/>
                        <a:t> «Социальная поддержка и защита населения муниципального образования «Ржевский район» Тверской области на 2018-2023 годы»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4197,6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8180,9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3837,8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3841,1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7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МП «Развитие жилищно-коммунального хозяйства и благоустройства территории муниципального образования «Ржевский район» Тверской области на 2018-2023 годы»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16373,1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10968,6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606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83081" y="6613525"/>
            <a:ext cx="492498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prstClr val="black"/>
                </a:solidFill>
              </a:rPr>
              <a:t>19</a:t>
            </a:r>
            <a:endParaRPr lang="ru-RU" b="1" dirty="0" smtClean="0">
              <a:solidFill>
                <a:prstClr val="black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1" y="1"/>
            <a:ext cx="633016" cy="71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1204913" y="-25400"/>
            <a:ext cx="7439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районного бюджета на 2021 год и на плановый период 2022 и 2023 годов</a:t>
            </a:r>
            <a:endParaRPr lang="ru-RU" sz="2000" b="1" dirty="0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741035"/>
              </p:ext>
            </p:extLst>
          </p:nvPr>
        </p:nvGraphicFramePr>
        <p:xfrm>
          <a:off x="0" y="884709"/>
          <a:ext cx="9036498" cy="522778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72524"/>
                <a:gridCol w="792088"/>
                <a:gridCol w="864096"/>
                <a:gridCol w="936104"/>
                <a:gridCol w="864096"/>
                <a:gridCol w="1130942"/>
                <a:gridCol w="1176648"/>
              </a:tblGrid>
              <a:tr h="412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322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Первон. бюджет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к общему объёму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 к общему объёму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322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МП «Развитие транспортного комплекса и дорожного хозяйства МО «Ржевский район» Тверской области на 2018-2023 гг.»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50355,1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59793,3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17,7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61585,9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64802,7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МП «Экономическое</a:t>
                      </a:r>
                      <a:r>
                        <a:rPr lang="ru-RU" sz="1200" baseline="0" dirty="0" smtClean="0"/>
                        <a:t> развитие и инновационная экономика муниципального образования «Ржевский район» Тверской области на 2018-2023 годы»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14856,6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5259,7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2568,6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2062,2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7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МП «Управление</a:t>
                      </a:r>
                      <a:r>
                        <a:rPr lang="ru-RU" sz="1200" baseline="0" dirty="0" smtClean="0"/>
                        <a:t> муниципальными финансами муниципального образования «Ржевский район» Тверской области на 2018-2023 годы»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20448,2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25805,4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17488,2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18614,4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7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МП «Муниципальное управление</a:t>
                      </a:r>
                      <a:r>
                        <a:rPr lang="ru-RU" sz="1200" baseline="0" dirty="0" smtClean="0"/>
                        <a:t> и гражданское общество муниципального образования «Ржевский район» Тверской области на 2018-2023 годы»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21278,6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21438,8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19895,2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19880,4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7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МП «Управление</a:t>
                      </a:r>
                      <a:r>
                        <a:rPr lang="ru-RU" sz="1200" baseline="0" dirty="0" smtClean="0"/>
                        <a:t> имуществом и земельными ресурсами муниципального образования «Ржевский район» Тверской области на 2018-2023 годы»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3243,0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6094,2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2402,1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2402,1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276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Расходы на непрограммную деятельность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2297,9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2124,5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0,6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2024,5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2024,5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417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39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65000"/>
            </a:pPr>
            <a:r>
              <a:rPr lang="ru-RU" sz="2000" b="1" cap="small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это - …</a:t>
            </a:r>
            <a:endParaRPr lang="ru-RU" sz="2000" b="1" cap="small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425" y="1340768"/>
            <a:ext cx="8540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– это документ составляющийся на регулярной основе, который содержит основные положения проекта решения районного бюджета и отчета о его исполнении в доступной и понятной форме.</a:t>
            </a: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Ржевского района позволит Вам ознакомиться с основными положениями бюджета МО «Ржевский район» Тверской области на 2021 год и плановый период 2022 и 2023 годы</a:t>
            </a: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352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759728" y="6596026"/>
            <a:ext cx="384272" cy="2619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prstClr val="black"/>
                </a:solidFill>
              </a:rPr>
              <a:t>20</a:t>
            </a:r>
            <a:endParaRPr lang="ru-RU" b="1" dirty="0" smtClean="0">
              <a:solidFill>
                <a:prstClr val="black"/>
              </a:solidFill>
            </a:endParaRPr>
          </a:p>
        </p:txBody>
      </p:sp>
      <p:pic>
        <p:nvPicPr>
          <p:cNvPr id="21507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12"/>
          <p:cNvSpPr>
            <a:spLocks noChangeArrowheads="1"/>
          </p:cNvSpPr>
          <p:nvPr/>
        </p:nvSpPr>
        <p:spPr bwMode="auto">
          <a:xfrm>
            <a:off x="1223963" y="0"/>
            <a:ext cx="7583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Структура расходов районного бюджета в 2021 году</a:t>
            </a: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619175" cy="69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800600" y="18859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2909" y="1054235"/>
            <a:ext cx="3843681" cy="307777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54000" h="15875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 –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166714,6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руб.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(49,4%)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5973" y="1362012"/>
            <a:ext cx="4961744" cy="307777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54000" h="15875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Культура, кинематография –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29865,9 тыс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руб.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(8,9%)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2210" y="1715492"/>
            <a:ext cx="4425507" cy="307777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54000" h="15875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Социальная политика –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11529,3 тыс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руб.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(3,4%)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1759" y="2021247"/>
            <a:ext cx="4888775" cy="307777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54000" h="15875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Физическая культура и спорт –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247,0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руб. (0,1%)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8079" y="2620416"/>
            <a:ext cx="5372496" cy="307777"/>
          </a:xfrm>
          <a:prstGeom prst="rect">
            <a:avLst/>
          </a:prstGeom>
          <a:solidFill>
            <a:srgbClr val="FF505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Общегосударственные вопросы –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32671,3 тыс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руб.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(9,7%)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0700" y="2982099"/>
            <a:ext cx="2854500" cy="307777"/>
          </a:xfrm>
          <a:prstGeom prst="rect">
            <a:avLst/>
          </a:prstGeom>
          <a:solidFill>
            <a:srgbClr val="00B050"/>
          </a:solidFill>
          <a:ln w="5715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ЖКХ –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13433,9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руб.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(4,0%)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4751" y="3390221"/>
            <a:ext cx="4861524" cy="307777"/>
          </a:xfrm>
          <a:prstGeom prst="rect">
            <a:avLst/>
          </a:prstGeom>
          <a:solidFill>
            <a:srgbClr val="00B0F0"/>
          </a:soli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Национальная экономика –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62755,2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руб.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(18,6%)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0499" y="3842367"/>
            <a:ext cx="5041188" cy="307777"/>
          </a:xfrm>
          <a:prstGeom prst="rect">
            <a:avLst/>
          </a:prstGeom>
          <a:solidFill>
            <a:srgbClr val="FF6699"/>
          </a:solidFill>
          <a:ln w="57150"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w="254000" h="15875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Межбюджетные трансферты –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17319,1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руб.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(5,1%)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5361" y="4263940"/>
            <a:ext cx="4944367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Национальная безопасность –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1797,9 тыс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руб.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(0,5%)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89235" y="4677715"/>
            <a:ext cx="5226367" cy="307777"/>
          </a:xfrm>
          <a:prstGeom prst="rect">
            <a:avLst/>
          </a:prstGeom>
          <a:solidFill>
            <a:srgbClr val="CCFFFF"/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127000" h="127000"/>
          </a:sp3d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Средства массовой информации –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831,4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руб. (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0,2%)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43" name="TextBox 16"/>
          <p:cNvSpPr txBox="1">
            <a:spLocks noChangeArrowheads="1"/>
          </p:cNvSpPr>
          <p:nvPr/>
        </p:nvSpPr>
        <p:spPr bwMode="auto">
          <a:xfrm>
            <a:off x="7402146" y="1054235"/>
            <a:ext cx="174185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7030A0"/>
                </a:solidFill>
              </a:rPr>
              <a:t>Расходы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7030A0"/>
                </a:solidFill>
              </a:rPr>
              <a:t>социальной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7030A0"/>
                </a:solidFill>
              </a:rPr>
              <a:t>направленности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7030A0"/>
                </a:solidFill>
              </a:rPr>
              <a:t>208356,8 тыс. руб., 61,8%</a:t>
            </a: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6104662" y="2899473"/>
            <a:ext cx="395513" cy="5484106"/>
          </a:xfrm>
          <a:prstGeom prst="leftBrace">
            <a:avLst>
              <a:gd name="adj1" fmla="val 8333"/>
              <a:gd name="adj2" fmla="val 50207"/>
            </a:avLst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45" name="TextBox 19"/>
          <p:cNvSpPr txBox="1">
            <a:spLocks noChangeArrowheads="1"/>
          </p:cNvSpPr>
          <p:nvPr/>
        </p:nvSpPr>
        <p:spPr bwMode="auto">
          <a:xfrm>
            <a:off x="4394053" y="5970962"/>
            <a:ext cx="45076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9900CC"/>
                </a:solidFill>
              </a:rPr>
              <a:t>Всего расходов 337 173,6 тыс. руб.</a:t>
            </a: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6941771" y="984477"/>
            <a:ext cx="460375" cy="1382466"/>
          </a:xfrm>
          <a:prstGeom prst="righ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6072" y="5071145"/>
            <a:ext cx="5468400" cy="30777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127000" h="127000"/>
          </a:sp3d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 – 8,0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(0,1%)   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54496"/>
              </p:ext>
            </p:extLst>
          </p:nvPr>
        </p:nvGraphicFramePr>
        <p:xfrm>
          <a:off x="-90806" y="2753120"/>
          <a:ext cx="4148014" cy="385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7277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13545" y="6606877"/>
            <a:ext cx="42751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prstClr val="black"/>
                </a:solidFill>
              </a:rPr>
              <a:t>21</a:t>
            </a:r>
            <a:endParaRPr lang="ru-RU" b="1" dirty="0" smtClean="0">
              <a:solidFill>
                <a:prstClr val="black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-79375" y="908050"/>
            <a:ext cx="93075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600" b="1" smtClean="0">
              <a:solidFill>
                <a:prstClr val="black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1" y="1"/>
            <a:ext cx="633016" cy="71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1204913" y="-25400"/>
            <a:ext cx="7439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по отрасли «Образования»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 на 2021 год</a:t>
            </a:r>
            <a:endParaRPr lang="ru-RU" sz="2000" b="1" dirty="0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02526990"/>
              </p:ext>
            </p:extLst>
          </p:nvPr>
        </p:nvGraphicFramePr>
        <p:xfrm>
          <a:off x="129587" y="914399"/>
          <a:ext cx="8895660" cy="5676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06199" y="1190498"/>
            <a:ext cx="185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– 13463,8 тыс. руб.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РБ – 12998,6 тыс. руб.</a:t>
            </a:r>
          </a:p>
        </p:txBody>
      </p:sp>
      <p:sp>
        <p:nvSpPr>
          <p:cNvPr id="2050" name="TextBox 2049"/>
          <p:cNvSpPr txBox="1"/>
          <p:nvPr/>
        </p:nvSpPr>
        <p:spPr>
          <a:xfrm>
            <a:off x="6636937" y="1863129"/>
            <a:ext cx="1698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–  63072,3 тыс. руб.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РБ – 33658,8 тыс. руб.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48806" y="2301199"/>
            <a:ext cx="166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ОБ – 2103,3 тыс. руб.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РБ – 2500,0 тыс. руб.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97569" y="2813731"/>
            <a:ext cx="1698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ОБ – 3310,8 тыс. руб.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РБ –  912,1 тыс. руб.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22442" y="5118717"/>
            <a:ext cx="1634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ОБ – 719,7 тыс. руб.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РБ – 5255,5 тыс. руб.</a:t>
            </a:r>
          </a:p>
        </p:txBody>
      </p:sp>
      <p:sp>
        <p:nvSpPr>
          <p:cNvPr id="2056" name="Стрелка вправо 2055"/>
          <p:cNvSpPr/>
          <p:nvPr/>
        </p:nvSpPr>
        <p:spPr>
          <a:xfrm>
            <a:off x="6213839" y="1324783"/>
            <a:ext cx="431219" cy="211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21297511">
            <a:off x="6035090" y="2071881"/>
            <a:ext cx="512686" cy="23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6035090" y="2416616"/>
            <a:ext cx="512686" cy="23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325836">
            <a:off x="4476289" y="2921258"/>
            <a:ext cx="650881" cy="246613"/>
          </a:xfrm>
          <a:prstGeom prst="rightArrow">
            <a:avLst>
              <a:gd name="adj1" fmla="val 56602"/>
              <a:gd name="adj2" fmla="val 43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4315657" y="5251060"/>
            <a:ext cx="512686" cy="23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>
            <a:off x="6786047" y="5911146"/>
            <a:ext cx="509267" cy="272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137242" y="5812961"/>
            <a:ext cx="1621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ОБ – 457,5  тыс. руб.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РБ – 460,5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4373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63000" y="6613525"/>
            <a:ext cx="3810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prstClr val="black"/>
                </a:solidFill>
              </a:rPr>
              <a:t>22</a:t>
            </a:r>
            <a:endParaRPr lang="ru-RU" b="1" dirty="0" smtClean="0">
              <a:solidFill>
                <a:prstClr val="black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-177801" y="682486"/>
            <a:ext cx="93075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600" b="1" smtClean="0">
              <a:solidFill>
                <a:prstClr val="black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1" y="1"/>
            <a:ext cx="604284" cy="68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1204913" y="-25400"/>
            <a:ext cx="7439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Софинансирование расходов для участия в областных программах в 2021 году</a:t>
            </a:r>
            <a:endParaRPr lang="ru-RU" sz="2000" b="1" dirty="0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59277181"/>
              </p:ext>
            </p:extLst>
          </p:nvPr>
        </p:nvGraphicFramePr>
        <p:xfrm>
          <a:off x="251520" y="1052736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1753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48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49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677069" y="3284984"/>
            <a:ext cx="8353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 отношения</a:t>
            </a:r>
            <a:endParaRPr lang="ru-RU" altLang="ru-RU" sz="28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CA54-F8C4-41D7-8DC3-2F7510EA3FD8}" type="slidenum">
              <a:rPr lang="ru-RU" sz="1400" b="1" smtClean="0">
                <a:solidFill>
                  <a:schemeClr val="tx1"/>
                </a:solidFill>
              </a:rPr>
              <a:t>23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-79375" y="908050"/>
            <a:ext cx="93075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600" b="1" smtClean="0">
              <a:solidFill>
                <a:prstClr val="black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633016" cy="71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1204913" y="-25400"/>
            <a:ext cx="7439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из областного и федерального бюджетов в 2021 году</a:t>
            </a:r>
            <a:endParaRPr lang="ru-RU" sz="2000" b="1" dirty="0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44139640"/>
              </p:ext>
            </p:extLst>
          </p:nvPr>
        </p:nvGraphicFramePr>
        <p:xfrm>
          <a:off x="134424" y="901377"/>
          <a:ext cx="8879913" cy="590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2966119" y="4402399"/>
            <a:ext cx="6141283" cy="1221553"/>
            <a:chOff x="3035682" y="4119226"/>
            <a:chExt cx="5417232" cy="620405"/>
          </a:xfrm>
          <a:effectLst/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5400000">
              <a:off x="5434095" y="1720813"/>
              <a:ext cx="620405" cy="5417232"/>
            </a:xfrm>
            <a:prstGeom prst="round2Same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3158156" y="4159340"/>
              <a:ext cx="5172283" cy="580291"/>
            </a:xfrm>
            <a:prstGeom prst="rect">
              <a:avLst/>
            </a:prstGeom>
            <a:ln w="254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Субвенция на компенсацию жилья </a:t>
              </a:r>
              <a:r>
                <a:rPr lang="ru-RU" sz="1200" kern="12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пед</a:t>
              </a:r>
              <a:r>
                <a:rPr lang="ru-RU" sz="12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 работникам – 2610,0 тыс. руб.,</a:t>
              </a:r>
              <a:endParaRPr lang="ru-RU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Субвенция на компенсацию части родительской платы – 1301,6 тыс. руб.,</a:t>
              </a:r>
              <a:endParaRPr lang="ru-RU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Субвенция на обеспечение предоставления жилья детям сиротам – 3309,5 тыс. руб.,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Субвенция на обеспечение предоставления жильём детям-сиротам (ФБ) – 2516,9 тыс. руб.</a:t>
              </a:r>
              <a:endParaRPr lang="ru-RU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Двойная стрелка влево/вправо 4"/>
          <p:cNvSpPr/>
          <p:nvPr/>
        </p:nvSpPr>
        <p:spPr>
          <a:xfrm>
            <a:off x="2506683" y="2402249"/>
            <a:ext cx="459435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2456381" y="1320800"/>
            <a:ext cx="459435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2506684" y="3573016"/>
            <a:ext cx="459435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2456381" y="4797152"/>
            <a:ext cx="459435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2485371" y="6100215"/>
            <a:ext cx="459435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613525"/>
            <a:ext cx="395536" cy="2444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24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0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Group 20"/>
          <p:cNvGrpSpPr>
            <a:grpSpLocks/>
          </p:cNvGrpSpPr>
          <p:nvPr/>
        </p:nvGrpSpPr>
        <p:grpSpPr bwMode="auto">
          <a:xfrm>
            <a:off x="0" y="0"/>
            <a:ext cx="9144000" cy="1163638"/>
            <a:chOff x="0" y="-2872"/>
            <a:chExt cx="9144000" cy="1496710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1752600" y="399382"/>
              <a:ext cx="5446713" cy="588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Администрация Тверской области</a:t>
              </a:r>
              <a:endPara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607" name="Group 9"/>
            <p:cNvGrpSpPr>
              <a:grpSpLocks/>
            </p:cNvGrpSpPr>
            <p:nvPr/>
          </p:nvGrpSpPr>
          <p:grpSpPr bwMode="auto">
            <a:xfrm>
              <a:off x="0" y="0"/>
              <a:ext cx="9144000" cy="1493838"/>
              <a:chOff x="0" y="0"/>
              <a:chExt cx="9144000" cy="1493838"/>
            </a:xfrm>
          </p:grpSpPr>
          <p:pic>
            <p:nvPicPr>
              <p:cNvPr id="25611" name="Picture 15" descr="2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2" name="Picture 15" descr="2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00"/>
              <a:stretch>
                <a:fillRect/>
              </a:stretch>
            </p:blipFill>
            <p:spPr bwMode="auto">
              <a:xfrm>
                <a:off x="0" y="0"/>
                <a:ext cx="1600200" cy="1493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608" name="Picture 13" descr="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64" y="-2872"/>
              <a:ext cx="1137685" cy="149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15" descr="2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00" b="79596"/>
            <a:stretch>
              <a:fillRect/>
            </a:stretch>
          </p:blipFill>
          <p:spPr bwMode="auto">
            <a:xfrm>
              <a:off x="142240" y="0"/>
              <a:ext cx="1600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TextBox 17"/>
            <p:cNvSpPr txBox="1">
              <a:spLocks noChangeArrowheads="1"/>
            </p:cNvSpPr>
            <p:nvPr/>
          </p:nvSpPr>
          <p:spPr bwMode="auto">
            <a:xfrm>
              <a:off x="304800" y="21631"/>
              <a:ext cx="1217613" cy="334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 eaLnBrk="0" hangingPunct="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10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Тверская область</a:t>
              </a:r>
              <a:endParaRPr lang="en-US" sz="11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604" name="WordArt 10"/>
          <p:cNvSpPr>
            <a:spLocks noChangeArrowheads="1" noChangeShapeType="1" noTextEdit="1"/>
          </p:cNvSpPr>
          <p:nvPr/>
        </p:nvSpPr>
        <p:spPr bwMode="auto">
          <a:xfrm>
            <a:off x="1130300" y="2667000"/>
            <a:ext cx="6938963" cy="2224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СПАСИБО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ЗА ВНИМАНИЕ</a:t>
            </a:r>
          </a:p>
        </p:txBody>
      </p:sp>
      <p:pic>
        <p:nvPicPr>
          <p:cNvPr id="2560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0"/>
            <a:ext cx="99853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1291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39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65000"/>
            </a:pPr>
            <a:r>
              <a:rPr lang="ru-RU" sz="2000" b="1" cap="small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наполнение</a:t>
            </a:r>
            <a:endParaRPr lang="ru-RU" sz="2000" b="1" cap="small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080007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6463" fontAlgn="base">
              <a:spcBef>
                <a:spcPts val="1200"/>
              </a:spcBef>
              <a:spcAft>
                <a:spcPts val="1200"/>
              </a:spcAft>
            </a:pPr>
            <a:r>
              <a:rPr lang="ru-RU" sz="2000" b="1" cap="small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Вводная часть</a:t>
            </a:r>
          </a:p>
          <a:p>
            <a:pPr algn="ctr" defTabSz="906463" fontAlgn="base">
              <a:spcBef>
                <a:spcPts val="1200"/>
              </a:spcBef>
              <a:spcAft>
                <a:spcPts val="1200"/>
              </a:spcAft>
            </a:pPr>
            <a:r>
              <a:rPr lang="ru-RU" sz="2000" b="1" cap="small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Доходы бюджета</a:t>
            </a:r>
          </a:p>
          <a:p>
            <a:pPr algn="ctr" defTabSz="906463" fontAlgn="base">
              <a:spcBef>
                <a:spcPts val="1200"/>
              </a:spcBef>
              <a:spcAft>
                <a:spcPts val="1200"/>
              </a:spcAft>
            </a:pPr>
            <a:r>
              <a:rPr lang="ru-RU" sz="2000" b="1" cap="small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Расходы бюджета</a:t>
            </a:r>
          </a:p>
          <a:p>
            <a:pPr algn="ctr" defTabSz="906463" fontAlgn="base">
              <a:spcBef>
                <a:spcPts val="1200"/>
              </a:spcBef>
              <a:spcAft>
                <a:spcPts val="1200"/>
              </a:spcAft>
            </a:pPr>
            <a:r>
              <a:rPr lang="ru-RU" sz="2000" b="1" cap="small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Межбюджетные отношения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94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313225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6463" fontAlgn="base">
              <a:spcBef>
                <a:spcPts val="1200"/>
              </a:spcBef>
              <a:spcAft>
                <a:spcPts val="1200"/>
              </a:spcAft>
            </a:pPr>
            <a:r>
              <a:rPr lang="ru-RU" sz="3200" b="1" cap="small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Вводная часть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6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39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ts val="1200"/>
              </a:spcBef>
              <a:spcAft>
                <a:spcPts val="1200"/>
              </a:spcAft>
            </a:pPr>
            <a:r>
              <a:rPr lang="ru-RU" sz="2000" b="1" cap="small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Термины</a:t>
            </a:r>
            <a:endParaRPr lang="ru-RU" sz="2000" b="1" cap="small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056793"/>
            <a:ext cx="8712968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Российской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400" dirty="0" smtClean="0">
                <a:solidFill>
                  <a:prstClr val="black"/>
                </a:solidFill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algn="just" defTabSz="906463" fontAlgn="base">
              <a:spcBef>
                <a:spcPts val="600"/>
              </a:spcBef>
              <a:spcAft>
                <a:spcPts val="120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Бюджетный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Российской Федерации статья 6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Российской Федерации основана на принципах: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Единства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Российской Федерации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Разграничение доходов, расходов и источников финансирования дефицита бюджетов между бюджетами бюджетной системы Российской Федерации;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Самостоятельности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4. Равенство бюджетных прав субъектов Российской Федерации, муниципальных образований;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5. Полнота отражения доходов, расходов и источников финансирования дефицитов бюджетов;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6. Сбалансированности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7. Эффективность использования бюджетных средств;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8. Общего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(совокупного) покрытия расходов бюджетов;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9. Прозрачности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(открытости);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10. Достоверности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11. Адресности и целевого характера бюджетных средств;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12. Подведомственности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бюджетов;</a:t>
            </a: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13. Единства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кассы.</a:t>
            </a:r>
          </a:p>
          <a:p>
            <a:pPr marL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Бюджетный кодекс Российской Федерации статья 28</a:t>
            </a:r>
          </a:p>
          <a:p>
            <a:pPr marL="180000" algn="just" defTabSz="906463" fontAlgn="base">
              <a:spcBef>
                <a:spcPts val="60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06463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461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4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65000"/>
            </a:pPr>
            <a:r>
              <a:rPr lang="ru-RU" sz="2200" b="1" cap="small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  <a:endParaRPr lang="ru-RU" sz="2000" b="1" cap="small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858838"/>
            <a:ext cx="8712968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indent="180000"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000" algn="just" defTabSz="906463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pPr indent="180000" algn="just" defTabSz="906463" fontAlgn="base"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000" algn="just" defTabSz="906463" fontAlgn="base"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</a:p>
          <a:p>
            <a:pPr indent="180000" algn="just" defTabSz="906463" fontAlgn="base"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над его доходами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000" algn="just" defTabSz="906463" fontAlgn="base"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</a:p>
          <a:p>
            <a:pPr indent="180000" algn="just" defTabSz="906463" fontAlgn="base"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000" algn="just" defTabSz="906463" fontAlgn="base"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indent="180000" algn="just" defTabSz="906463" fontAlgn="base"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одним бюджетом бюджетной системы Российской Федерации другому бюджету бюджетной системы Российской Федерации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осударственный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муниципальный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</a:t>
            </a:r>
          </a:p>
          <a:p>
            <a:pPr indent="180000" algn="just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образованием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14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4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65000"/>
            </a:pPr>
            <a:r>
              <a:rPr lang="ru-RU" sz="2200" b="1" cap="small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  <a:endParaRPr lang="ru-RU" sz="2000" b="1" cap="small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056793"/>
            <a:ext cx="8712968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 «Ржевский район»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муниципальная программа) - система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взаимоувязанных по задачам, срокам осуществления и ресурсам,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обеспечивающая в рамках решения вопросов местного значения жостижение целей стратегии и (или) программы комплексного социально-экономического развития МО «Ржевский район», утвержденной в установленом порядке;</a:t>
            </a: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муниципальной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подпрограмма) - часть 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являющаяся одним из направлений реализации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обеспечивающая достижение целей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дминистратор муниципальной программы -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Ржевского района или структурное подразделение администрации,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являющийся главным распорядителем средств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местгного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несущие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реализацию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эффективность ее реализации;</a:t>
            </a: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 defTabSz="906463" fontAlgn="base">
              <a:spcBef>
                <a:spcPts val="6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-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координирующий деятельность других администраторов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 разработке и реализации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(или) ее подпрограмм и определенный при наличии двух и более администраторов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а также выполняющий функции администратора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 части, касающейся его полномочий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06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7" name="Rectangle 12"/>
          <p:cNvSpPr>
            <a:spLocks noChangeArrowheads="1"/>
          </p:cNvSpPr>
          <p:nvPr/>
        </p:nvSpPr>
        <p:spPr bwMode="auto">
          <a:xfrm>
            <a:off x="1043608" y="118378"/>
            <a:ext cx="7920880" cy="4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65000"/>
            </a:pPr>
            <a:r>
              <a:rPr lang="ru-RU" sz="2200" b="1" cap="small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  <a:endParaRPr lang="ru-RU" sz="2000" b="1" cap="small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888990"/>
            <a:ext cx="87129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dirty="0"/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(планируемое) состояние дел в сфере реализации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достигаемое при выполнении комплекса мероприятий, связанное с реализаций положений стратегии и (или) программы социально-экономического развития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«Ржевский район»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оцениваемое с помощью показателей;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подпрограммы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главного администратора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(или) администратора (администраторов)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обеспечивающее достижение цели или целей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во взаимосвязи с другими задачами подпрограммы;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мероприятие)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главного администратора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(или) администратора (администраторов)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решения соответствующей задачи подпрограммы;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реализации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выраженный в количественно измеримых показателях достижения цели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программы;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выполнения подпрограммы, выраженный в количественно измеримых показателях решения задачи подпрограммы;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мероприятия подпрограммы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(административного мероприятия)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выполнения мероприятия подпрограммы (административного мероприятия), выраженный в количественно измеримых показателях;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достигаемое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последний год реализации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значение показателя, который формируется нарастающим итогом;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096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0E5BC-A90F-4A74-B41E-C79CFA42A00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24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828856" y="6602401"/>
            <a:ext cx="315144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prstClr val="black"/>
                </a:solidFill>
              </a:rPr>
              <a:t>9</a:t>
            </a:r>
            <a:endParaRPr lang="ru-RU" b="1" dirty="0" smtClean="0">
              <a:solidFill>
                <a:prstClr val="black"/>
              </a:solidFill>
            </a:endParaRPr>
          </a:p>
        </p:txBody>
      </p:sp>
      <p:pic>
        <p:nvPicPr>
          <p:cNvPr id="4608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Прямоугольник 12"/>
          <p:cNvSpPr>
            <a:spLocks noChangeArrowheads="1"/>
          </p:cNvSpPr>
          <p:nvPr/>
        </p:nvSpPr>
        <p:spPr bwMode="auto">
          <a:xfrm>
            <a:off x="1122363" y="-4763"/>
            <a:ext cx="80216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smtClean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rPr>
              <a:t> Основные подходы к формированию расходов районного бюджета</a:t>
            </a:r>
            <a:endParaRPr lang="ru-RU" sz="1700" smtClean="0">
              <a:solidFill>
                <a:srgbClr val="F9F9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1"/>
            <a:ext cx="613325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01904173"/>
              </p:ext>
            </p:extLst>
          </p:nvPr>
        </p:nvGraphicFramePr>
        <p:xfrm>
          <a:off x="97971" y="914400"/>
          <a:ext cx="8948057" cy="549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70621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19387</TotalTime>
  <Words>2984</Words>
  <Application>Microsoft Office PowerPoint</Application>
  <PresentationFormat>Экран (4:3)</PresentationFormat>
  <Paragraphs>596</Paragraphs>
  <Slides>25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Трек</vt:lpstr>
      <vt:lpstr>2_Трек</vt:lpstr>
      <vt:lpstr>3_Трек</vt:lpstr>
      <vt:lpstr>6_Трек</vt:lpstr>
      <vt:lpstr>7_Трек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Matveeva</dc:creator>
  <cp:lastModifiedBy>1</cp:lastModifiedBy>
  <cp:revision>1641</cp:revision>
  <cp:lastPrinted>2021-05-13T06:00:28Z</cp:lastPrinted>
  <dcterms:created xsi:type="dcterms:W3CDTF">2013-09-16T13:33:13Z</dcterms:created>
  <dcterms:modified xsi:type="dcterms:W3CDTF">2021-05-13T06:00:38Z</dcterms:modified>
</cp:coreProperties>
</file>