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1.xml" ContentType="application/vnd.openxmlformats-officedocument.drawingml.chartshapes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4.xml" ContentType="application/vnd.openxmlformats-officedocument.drawingml.chart+xml"/>
  <Override PartName="/ppt/notesSlides/notesSlide13.xml" ContentType="application/vnd.openxmlformats-officedocument.presentationml.notesSlide+xml"/>
  <Override PartName="/ppt/charts/chart25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6.xml" ContentType="application/vnd.openxmlformats-officedocument.drawingml.chart+xml"/>
  <Override PartName="/ppt/notesSlides/notesSlide16.xml" ContentType="application/vnd.openxmlformats-officedocument.presentationml.notesSlide+xml"/>
  <Override PartName="/ppt/charts/chart27.xml" ContentType="application/vnd.openxmlformats-officedocument.drawingml.chart+xml"/>
  <Override PartName="/ppt/notesSlides/notesSlide17.xml" ContentType="application/vnd.openxmlformats-officedocument.presentationml.notesSlide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4" r:id="rId1"/>
    <p:sldMasterId id="2147483748" r:id="rId2"/>
  </p:sldMasterIdLst>
  <p:notesMasterIdLst>
    <p:notesMasterId r:id="rId23"/>
  </p:notesMasterIdLst>
  <p:handoutMasterIdLst>
    <p:handoutMasterId r:id="rId24"/>
  </p:handoutMasterIdLst>
  <p:sldIdLst>
    <p:sldId id="562" r:id="rId3"/>
    <p:sldId id="658" r:id="rId4"/>
    <p:sldId id="659" r:id="rId5"/>
    <p:sldId id="660" r:id="rId6"/>
    <p:sldId id="661" r:id="rId7"/>
    <p:sldId id="662" r:id="rId8"/>
    <p:sldId id="663" r:id="rId9"/>
    <p:sldId id="614" r:id="rId10"/>
    <p:sldId id="627" r:id="rId11"/>
    <p:sldId id="643" r:id="rId12"/>
    <p:sldId id="648" r:id="rId13"/>
    <p:sldId id="649" r:id="rId14"/>
    <p:sldId id="650" r:id="rId15"/>
    <p:sldId id="651" r:id="rId16"/>
    <p:sldId id="653" r:id="rId17"/>
    <p:sldId id="652" r:id="rId18"/>
    <p:sldId id="654" r:id="rId19"/>
    <p:sldId id="655" r:id="rId20"/>
    <p:sldId id="656" r:id="rId21"/>
    <p:sldId id="506" r:id="rId22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5050"/>
    <a:srgbClr val="00FFFF"/>
    <a:srgbClr val="FF00FF"/>
    <a:srgbClr val="CCCCFF"/>
    <a:srgbClr val="FF9900"/>
    <a:srgbClr val="00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7" autoAdjust="0"/>
    <p:restoredTop sz="86475" autoAdjust="0"/>
  </p:normalViewPr>
  <p:slideViewPr>
    <p:cSldViewPr snapToGrid="0"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390" y="-11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&#1088;&#1072;&#1089;&#1095;&#1077;&#1090;&#1099;%20&#1076;&#1083;&#1103;%20&#1087;&#1091;&#1073;&#1083;&#1080;&#1095;&#1085;&#1099;&#1093;%20&#1089;&#1083;&#1091;&#1096;%202018%20&#1075;&#1086;&#1076;&#1072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1\Documents\&#1089;&#1083;&#1072;&#1081;&#1076;&#1099;%20&#1091;&#1090;&#1074;&#1077;&#1088;&#1078;.%202019&#1075;.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1\Documents\&#1089;&#1083;&#1072;&#1081;&#1076;&#1099;%20&#1091;&#1090;&#1074;&#1077;&#1088;&#1078;.%202019&#1075;.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&#1088;&#1072;&#1089;&#1095;&#1077;&#1090;&#1099;%20&#1076;&#1083;&#1103;%20&#1087;&#1091;&#1073;&#1083;&#1080;&#1095;&#1085;&#1099;&#1093;%20&#1089;&#1083;&#1091;&#1096;%202018%20&#1075;&#1086;&#1076;&#107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&#1089;&#1083;&#1072;&#1081;&#1076;&#1099;%20&#1091;&#1090;&#1074;&#1077;&#1088;&#1078;.%202019&#1075;.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4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&#1089;&#1083;&#1072;&#1081;&#1076;&#1099;%20&#1091;&#1090;&#1074;&#1077;&#1088;&#1078;.%202019&#1075;.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6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2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1\Documents\&#1089;&#1083;&#1072;&#1081;&#1076;&#1099;%20&#1091;&#1090;&#1074;&#1077;&#1088;&#1078;.%202019&#1075;.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1\Documents\&#1088;&#1072;&#1089;&#1095;&#1077;&#1090;&#1099;%20&#1076;&#1083;&#1103;%20&#1087;&#1091;&#1073;&#1083;&#1080;&#1095;&#1085;&#1099;&#1093;%20&#1089;&#1083;&#1091;&#1096;%202018%20&#1075;&#1086;&#1076;&#1072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1\Documents\&#1088;&#1072;&#1089;&#1095;&#1077;&#1090;&#1099;%20&#1076;&#1083;&#1103;%20&#1087;&#1091;&#1073;&#1083;&#1080;&#1095;&#1085;&#1099;&#1093;%20&#1089;&#1083;&#1091;&#1096;%202018%20&#1075;&#1086;&#1076;&#1072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1\Documents\&#1089;&#1083;&#1072;&#1081;&#1076;&#1099;%20&#1091;&#1090;&#1074;&#1077;&#1088;&#1078;.%202019&#1075;.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1\Documents\&#1089;&#1083;&#1072;&#1081;&#1076;&#1099;%20&#1091;&#1090;&#1074;&#1077;&#1088;&#1078;.%202019&#1075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328378814012"/>
          <c:y val="2.5195613185836612E-2"/>
          <c:w val="0.599343242371979"/>
          <c:h val="0.9496087736283399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883570386203311E-2"/>
          <c:y val="0.23042378952243517"/>
          <c:w val="0.63894013111393033"/>
          <c:h val="0.75581247067077462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  <c:holeSize val="50"/>
      </c:doughnut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307262962663685E-2"/>
          <c:y val="9.2223877398204451E-2"/>
          <c:w val="0.7083424825484641"/>
          <c:h val="0.7046092062836180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7"/>
        <c:holeSize val="51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18675398421257"/>
          <c:y val="0.35164625488793477"/>
          <c:w val="0.73340933623623261"/>
          <c:h val="0.7192003415542005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1617695488309122"/>
                  <c:y val="2.136115404055199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НДФЛ
</a:t>
                    </a:r>
                    <a:r>
                      <a:rPr lang="ru-RU" dirty="0" smtClean="0"/>
                      <a:t>110694</a:t>
                    </a:r>
                    <a:r>
                      <a:rPr lang="ru-RU" dirty="0"/>
                      <a:t>
87%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23350539923396157"/>
                  <c:y val="-0.22777963721987621"/>
                </c:manualLayout>
              </c:layout>
              <c:spPr/>
              <c:txPr>
                <a:bodyPr/>
                <a:lstStyle/>
                <a:p>
                  <a:pPr>
                    <a:defRPr sz="8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3973123114069469"/>
                  <c:y val="-0.24900231723317867"/>
                </c:manualLayout>
              </c:layout>
              <c:spPr/>
              <c:txPr>
                <a:bodyPr/>
                <a:lstStyle/>
                <a:p>
                  <a:pPr>
                    <a:defRPr sz="8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Лист1!$A$38:$A$40</c:f>
              <c:strCache>
                <c:ptCount val="3"/>
                <c:pt idx="0">
                  <c:v>НДФЛ</c:v>
                </c:pt>
                <c:pt idx="1">
                  <c:v>Акцизы на топливо</c:v>
                </c:pt>
                <c:pt idx="2">
                  <c:v>Налоги на совокупный доход</c:v>
                </c:pt>
              </c:strCache>
            </c:strRef>
          </c:cat>
          <c:val>
            <c:numRef>
              <c:f>Лист1!$B$38:$B$40</c:f>
              <c:numCache>
                <c:formatCode>General</c:formatCode>
                <c:ptCount val="3"/>
                <c:pt idx="0">
                  <c:v>110693</c:v>
                </c:pt>
                <c:pt idx="1">
                  <c:v>14408</c:v>
                </c:pt>
                <c:pt idx="2">
                  <c:v>2753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57704788395547"/>
          <c:y val="0.1340068688968705"/>
          <c:w val="0.52347105767119151"/>
          <c:h val="0.6702761606127389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0"/>
            <c:bubble3D val="0"/>
            <c:spPr>
              <a:solidFill>
                <a:srgbClr val="FFCCCC"/>
              </a:solidFill>
            </c:spPr>
          </c:dPt>
          <c:dPt>
            <c:idx val="11"/>
            <c:bubble3D val="0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0.24875601244742818"/>
                  <c:y val="-0.228295457635314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4875601244742818"/>
                  <c:y val="-8.80977005412136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2569440790309106"/>
                  <c:y val="9.65544209549671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5599936723747534"/>
                  <c:y val="0.195329877823463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1.0540509002009668E-2"/>
                  <c:y val="0.232352163886394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6.7459257612861881E-2"/>
                  <c:y val="0.20395639383109915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 sz="900" dirty="0"/>
                      <a:t>Сельское хозяйство, охота и предоставление услуг в этих областях
35213,6
28%</a:t>
                    </a:r>
                  </a:p>
                </c:rich>
              </c:tx>
              <c:spPr>
                <a:solidFill>
                  <a:schemeClr val="accent1">
                    <a:lumMod val="40000"/>
                    <a:lumOff val="60000"/>
                  </a:schemeClr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17913404157807522"/>
                  <c:y val="0.280227087913624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0.29091804845546687"/>
                  <c:y val="7.5580665037587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0.28248564125385911"/>
                  <c:y val="5.398618931256239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0.20132720777600738"/>
                  <c:y val="-8.58526037313168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7.5891664814469614E-2"/>
                  <c:y val="-0.1745242446785806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1"/>
              <c:layout>
                <c:manualLayout>
                  <c:x val="8.8540275616881214E-2"/>
                  <c:y val="-0.1909349497039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pPr>
              <a:solidFill>
                <a:schemeClr val="accent1">
                  <a:lumMod val="40000"/>
                  <a:lumOff val="60000"/>
                </a:schemeClr>
              </a:solidFill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Лист1!$A$43:$A$54</c:f>
              <c:strCache>
                <c:ptCount val="12"/>
                <c:pt idx="0">
                  <c:v>Транспортировка газа</c:v>
                </c:pt>
                <c:pt idx="1">
                  <c:v>Деятельность пассажирского и грузового транспорта</c:v>
                </c:pt>
                <c:pt idx="2">
                  <c:v>Производство, передача и распространение энергии</c:v>
                </c:pt>
                <c:pt idx="3">
                  <c:v>Добыча полезных ископаемых</c:v>
                </c:pt>
                <c:pt idx="4">
                  <c:v>Оптовая и розничная торговля</c:v>
                </c:pt>
                <c:pt idx="5">
                  <c:v>Сельское хозяйство, охота и предоставление услуг в этих областях</c:v>
                </c:pt>
                <c:pt idx="6">
                  <c:v>Строительство</c:v>
                </c:pt>
                <c:pt idx="7">
                  <c:v>Деятельность органов госуправления</c:v>
                </c:pt>
                <c:pt idx="8">
                  <c:v>Образование и культура</c:v>
                </c:pt>
                <c:pt idx="9">
                  <c:v>Здравоохранение и социальные услуги</c:v>
                </c:pt>
                <c:pt idx="10">
                  <c:v>Продажа подакцизных товаров (акцизы на топливо)</c:v>
                </c:pt>
                <c:pt idx="11">
                  <c:v>Прочие ОКВЭД</c:v>
                </c:pt>
              </c:strCache>
            </c:strRef>
          </c:cat>
          <c:val>
            <c:numRef>
              <c:f>Лист1!$B$43:$B$54</c:f>
              <c:numCache>
                <c:formatCode>0.0</c:formatCode>
                <c:ptCount val="12"/>
                <c:pt idx="0">
                  <c:v>34116.674449999999</c:v>
                </c:pt>
                <c:pt idx="1">
                  <c:v>3204.0326399999999</c:v>
                </c:pt>
                <c:pt idx="2">
                  <c:v>3311.1482600000004</c:v>
                </c:pt>
                <c:pt idx="3">
                  <c:v>2090.1525100000003</c:v>
                </c:pt>
                <c:pt idx="4">
                  <c:v>4146.1433500000003</c:v>
                </c:pt>
                <c:pt idx="5">
                  <c:v>35213.604800000001</c:v>
                </c:pt>
                <c:pt idx="6">
                  <c:v>5169.2460499999997</c:v>
                </c:pt>
                <c:pt idx="7">
                  <c:v>4860.0436200000004</c:v>
                </c:pt>
                <c:pt idx="8">
                  <c:v>12740.380770000002</c:v>
                </c:pt>
                <c:pt idx="9">
                  <c:v>5578.3123900000001</c:v>
                </c:pt>
                <c:pt idx="10" formatCode="General">
                  <c:v>14408</c:v>
                </c:pt>
                <c:pt idx="11" formatCode="General">
                  <c:v>3016.3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 algn="ctr">
        <a:defRPr lang="ru-RU" sz="1000" b="1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64643745313312"/>
          <c:y val="0.102603985493028"/>
          <c:w val="0.62730469764593433"/>
          <c:h val="0.7420485968303313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346701608586557E-2"/>
          <c:y val="8.018716399783013E-2"/>
          <c:w val="0.94965950192294002"/>
          <c:h val="0.85736329044833437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7265027155219"/>
          <c:y val="0.19960717638783079"/>
          <c:w val="0.85145133785889426"/>
          <c:h val="0.648623210446669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2.1658580878178176E-2"/>
                  <c:y val="4.1857867819539436E-2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7.8495798002498271E-3"/>
                  <c:y val="8.9695431041870114E-3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5.526080697670019E-3"/>
                  <c:y val="-7.4746192534891759E-2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Лист1!$A$57:$A$59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продажи имущества и земли</c:v>
                </c:pt>
                <c:pt idx="2">
                  <c:v>Прочие неналоговые доходы</c:v>
                </c:pt>
              </c:strCache>
            </c:strRef>
          </c:cat>
          <c:val>
            <c:numRef>
              <c:f>Лист1!$B$57:$B$59</c:f>
              <c:numCache>
                <c:formatCode>General</c:formatCode>
                <c:ptCount val="3"/>
                <c:pt idx="0">
                  <c:v>6659</c:v>
                </c:pt>
                <c:pt idx="1">
                  <c:v>9233</c:v>
                </c:pt>
                <c:pt idx="2">
                  <c:v>1153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72851950627181E-2"/>
          <c:y val="0.10090090390199749"/>
          <c:w val="0.90633230294672951"/>
          <c:h val="0.6571260600673999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606784"/>
        <c:axId val="149608320"/>
      </c:barChart>
      <c:catAx>
        <c:axId val="14960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608320"/>
        <c:crosses val="autoZero"/>
        <c:auto val="1"/>
        <c:lblAlgn val="ctr"/>
        <c:lblOffset val="100"/>
        <c:noMultiLvlLbl val="0"/>
      </c:catAx>
      <c:valAx>
        <c:axId val="1496083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Млн. руб.</a:t>
                </a:r>
                <a:endParaRPr lang="ru-RU" sz="16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89579114818870353"/>
              <c:y val="6.6626209372293332E-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49606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5335269765347716E-2"/>
          <c:y val="0.84893404844418119"/>
          <c:w val="0.9402385495915957"/>
          <c:h val="7.3098507568060356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736688151562047"/>
          <c:y val="0"/>
          <c:w val="0.59997647451259228"/>
          <c:h val="0.9024229418606838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Лист1!$A$92:$A$104</c:f>
              <c:strCache>
                <c:ptCount val="13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СМИ</c:v>
                </c:pt>
                <c:pt idx="3">
                  <c:v>ЖКХ</c:v>
                </c:pt>
                <c:pt idx="4">
                  <c:v>Органы управления</c:v>
                </c:pt>
                <c:pt idx="5">
                  <c:v>Содержание дорог</c:v>
                </c:pt>
                <c:pt idx="6">
                  <c:v>Социальная политика</c:v>
                </c:pt>
                <c:pt idx="7">
                  <c:v>Культура</c:v>
                </c:pt>
                <c:pt idx="8">
                  <c:v>Дошкольное образование</c:v>
                </c:pt>
                <c:pt idx="9">
                  <c:v>Переданные полномочия  от поселений</c:v>
                </c:pt>
                <c:pt idx="10">
                  <c:v>Газификация</c:v>
                </c:pt>
                <c:pt idx="11">
                  <c:v>Общее образование</c:v>
                </c:pt>
                <c:pt idx="12">
                  <c:v>Капитальный ремонт улично- дорожной сети</c:v>
                </c:pt>
              </c:strCache>
            </c:strRef>
          </c:cat>
          <c:val>
            <c:numRef>
              <c:f>Лист1!$B$92:$B$104</c:f>
              <c:numCache>
                <c:formatCode>General</c:formatCode>
                <c:ptCount val="13"/>
                <c:pt idx="0">
                  <c:v>24</c:v>
                </c:pt>
                <c:pt idx="1">
                  <c:v>185</c:v>
                </c:pt>
                <c:pt idx="2">
                  <c:v>598</c:v>
                </c:pt>
                <c:pt idx="3">
                  <c:v>822</c:v>
                </c:pt>
                <c:pt idx="4">
                  <c:v>1126</c:v>
                </c:pt>
                <c:pt idx="5">
                  <c:v>7685</c:v>
                </c:pt>
                <c:pt idx="6">
                  <c:v>7744</c:v>
                </c:pt>
                <c:pt idx="7">
                  <c:v>11181</c:v>
                </c:pt>
                <c:pt idx="8">
                  <c:v>17882</c:v>
                </c:pt>
                <c:pt idx="9">
                  <c:v>19642</c:v>
                </c:pt>
                <c:pt idx="10">
                  <c:v>32537</c:v>
                </c:pt>
                <c:pt idx="11">
                  <c:v>87261</c:v>
                </c:pt>
                <c:pt idx="12">
                  <c:v>116033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371840"/>
        <c:axId val="160373376"/>
      </c:barChart>
      <c:catAx>
        <c:axId val="1603718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0373376"/>
        <c:crosses val="autoZero"/>
        <c:auto val="1"/>
        <c:lblAlgn val="ctr"/>
        <c:lblOffset val="100"/>
        <c:noMultiLvlLbl val="0"/>
      </c:catAx>
      <c:valAx>
        <c:axId val="160373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037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17177914110429"/>
          <c:y val="0.36822429906542054"/>
          <c:w val="0.57668711656441718"/>
          <c:h val="0.4186915887850467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9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866126078176612"/>
          <c:y val="0.11342592592592593"/>
          <c:w val="0.51954937044400262"/>
          <c:h val="0.88657407407407407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9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94554600277893E-2"/>
          <c:y val="7.6333681866903452E-2"/>
          <c:w val="0.88982826114847857"/>
          <c:h val="0.84827313594432119"/>
        </c:manualLayout>
      </c:layout>
      <c:pie3DChart>
        <c:varyColors val="1"/>
        <c:ser>
          <c:idx val="0"/>
          <c:order val="0"/>
          <c:spPr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8100000" scaled="1"/>
            </a:gradFill>
          </c:spPr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8100000" scaled="0"/>
                <a:tileRect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3399"/>
                  </a:gs>
                  <a:gs pos="1000">
                    <a:srgbClr val="FF6633"/>
                  </a:gs>
                  <a:gs pos="94000">
                    <a:srgbClr val="FFFF00"/>
                  </a:gs>
                  <a:gs pos="100000">
                    <a:srgbClr val="01A78F"/>
                  </a:gs>
                  <a:gs pos="100000">
                    <a:srgbClr val="3366FF"/>
                  </a:gs>
                </a:gsLst>
                <a:lin ang="8100000" scaled="0"/>
                <a:tileRect/>
              </a:gradFill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FFF200"/>
                  </a:gs>
                  <a:gs pos="4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0"/>
                <a:tileRect/>
              </a:gradFill>
            </c:spPr>
          </c:dPt>
          <c:dLbls>
            <c:dLbl>
              <c:idx val="0"/>
              <c:layout>
                <c:manualLayout>
                  <c:x val="-4.0520095670579161E-4"/>
                  <c:y val="-0.244166119909458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Средства областного бюджета; 232170 тыс. руб</a:t>
                    </a:r>
                    <a:r>
                      <a:rPr lang="ru-RU" sz="1600" dirty="0" smtClean="0"/>
                      <a:t>., </a:t>
                    </a:r>
                    <a:r>
                      <a:rPr lang="ru-RU" sz="1600" dirty="0"/>
                      <a:t>49%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648683230294972"/>
                  <c:y val="-3.435122910247582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Федеральные средства 31207 тыс. руб</a:t>
                    </a:r>
                    <a:r>
                      <a:rPr lang="ru-RU" sz="1600" dirty="0" smtClean="0"/>
                      <a:t>., 7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633536161952315E-3"/>
                  <c:y val="-0.1648973371571561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Средства районного бюджета 210229</a:t>
                    </a:r>
                    <a:r>
                      <a:rPr lang="ru-RU" sz="1600" baseline="0" dirty="0"/>
                      <a:t> тыс. руб</a:t>
                    </a:r>
                    <a:r>
                      <a:rPr lang="ru-RU" sz="1600" baseline="0" dirty="0" smtClean="0"/>
                      <a:t>., </a:t>
                    </a:r>
                    <a:endParaRPr lang="ru-RU" sz="1600" baseline="0" dirty="0"/>
                  </a:p>
                  <a:p>
                    <a:r>
                      <a:rPr lang="ru-RU" sz="1600" baseline="0" dirty="0"/>
                      <a:t> </a:t>
                    </a:r>
                    <a:r>
                      <a:rPr lang="ru-RU" sz="1600" dirty="0"/>
                      <a:t>44%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PowerPoint]Лист1'!$A$1:$A$3</c:f>
              <c:strCache>
                <c:ptCount val="3"/>
                <c:pt idx="0">
                  <c:v>Средства областного бюджета</c:v>
                </c:pt>
                <c:pt idx="1">
                  <c:v>Федеральные средства</c:v>
                </c:pt>
                <c:pt idx="2">
                  <c:v>Средства районного бюджета</c:v>
                </c:pt>
              </c:strCache>
            </c:strRef>
          </c:cat>
          <c:val>
            <c:numRef>
              <c:f>'[Диаграмма в Microsoft PowerPoint]Лист1'!$B$1:$B$3</c:f>
              <c:numCache>
                <c:formatCode>General</c:formatCode>
                <c:ptCount val="3"/>
                <c:pt idx="0">
                  <c:v>232170</c:v>
                </c:pt>
                <c:pt idx="1">
                  <c:v>31207</c:v>
                </c:pt>
                <c:pt idx="2">
                  <c:v>210229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0"/>
      <c:depthPercent val="8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val>
            <c:numRef>
              <c:f>Лист1!$B$2:$D$2</c:f>
              <c:numCache>
                <c:formatCode>General</c:formatCode>
                <c:ptCount val="3"/>
                <c:pt idx="0">
                  <c:v>48</c:v>
                </c:pt>
              </c:numCache>
            </c:numRef>
          </c:val>
        </c:ser>
        <c:ser>
          <c:idx val="1"/>
          <c:order val="1"/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invertIfNegative val="0"/>
          <c:val>
            <c:numRef>
              <c:f>Лист1!$B$3:$D$3</c:f>
              <c:numCache>
                <c:formatCode>General</c:formatCode>
                <c:ptCount val="3"/>
                <c:pt idx="0">
                  <c:v>42</c:v>
                </c:pt>
              </c:numCache>
            </c:numRef>
          </c:val>
        </c:ser>
        <c:ser>
          <c:idx val="2"/>
          <c:order val="2"/>
          <c:spPr>
            <a:solidFill>
              <a:srgbClr val="006600"/>
            </a:solidFill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invertIfNegative val="0"/>
          <c:val>
            <c:numRef>
              <c:f>Лист1!$B$4:$D$4</c:f>
              <c:numCache>
                <c:formatCode>General</c:formatCode>
                <c:ptCount val="3"/>
                <c:pt idx="0">
                  <c:v>3</c:v>
                </c:pt>
              </c:numCache>
            </c:numRef>
          </c:val>
        </c:ser>
        <c:ser>
          <c:idx val="3"/>
          <c:order val="3"/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01600" prst="riblet"/>
              <a:bevelB prst="angle"/>
            </a:sp3d>
          </c:spPr>
          <c:invertIfNegative val="0"/>
          <c:val>
            <c:numRef>
              <c:f>Лист1!$B$5:$D$5</c:f>
              <c:numCache>
                <c:formatCode>General</c:formatCode>
                <c:ptCount val="3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63722368"/>
        <c:axId val="163972608"/>
        <c:axId val="0"/>
      </c:bar3DChart>
      <c:catAx>
        <c:axId val="163722368"/>
        <c:scaling>
          <c:orientation val="minMax"/>
        </c:scaling>
        <c:delete val="1"/>
        <c:axPos val="b"/>
        <c:majorTickMark val="out"/>
        <c:minorTickMark val="none"/>
        <c:tickLblPos val="nextTo"/>
        <c:crossAx val="163972608"/>
        <c:crosses val="autoZero"/>
        <c:auto val="1"/>
        <c:lblAlgn val="ctr"/>
        <c:lblOffset val="100"/>
        <c:noMultiLvlLbl val="0"/>
      </c:catAx>
      <c:valAx>
        <c:axId val="1639726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3722368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138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739614444746128E-4"/>
          <c:y val="2.2727272727272728E-2"/>
          <c:w val="0.99977260796945799"/>
          <c:h val="0.955716078968389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33"/>
            <c:spPr>
              <a:solidFill>
                <a:srgbClr val="C00000"/>
              </a:solidFill>
              <a:ln w="38053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explosion val="44"/>
            <c:spPr>
              <a:solidFill>
                <a:srgbClr val="FFFF00"/>
              </a:solidFill>
              <a:ln w="38053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explosion val="5"/>
            <c:spPr>
              <a:solidFill>
                <a:srgbClr val="00B0F0"/>
              </a:solidFill>
              <a:ln w="38053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explosion val="39"/>
            <c:spPr>
              <a:solidFill>
                <a:srgbClr val="339933"/>
              </a:solidFill>
              <a:ln w="38053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7130283283555073"/>
                  <c:y val="-2.8257575757575759E-2"/>
                </c:manualLayout>
              </c:layout>
              <c:tx>
                <c:rich>
                  <a:bodyPr/>
                  <a:lstStyle/>
                  <a:p>
                    <a:r>
                      <a:rPr lang="ru-RU" sz="898" b="1" dirty="0">
                        <a:solidFill>
                          <a:schemeClr val="tx1"/>
                        </a:solidFill>
                      </a:rPr>
                      <a:t>Дошкольное </a:t>
                    </a:r>
                    <a:r>
                      <a:rPr lang="ru-RU" sz="898" b="1" dirty="0" smtClean="0">
                        <a:solidFill>
                          <a:schemeClr val="tx1"/>
                        </a:solidFill>
                      </a:rPr>
                      <a:t>образование 18,9%</a:t>
                    </a:r>
                    <a:endParaRPr lang="ru-RU" sz="9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642727848674086E-2"/>
                  <c:y val="-0.13916666666666661"/>
                </c:manualLayout>
              </c:layout>
              <c:tx>
                <c:rich>
                  <a:bodyPr/>
                  <a:lstStyle/>
                  <a:p>
                    <a:r>
                      <a:rPr lang="ru-RU" sz="898" b="1" dirty="0">
                        <a:solidFill>
                          <a:schemeClr val="tx1"/>
                        </a:solidFill>
                      </a:rPr>
                      <a:t>Дополнительное </a:t>
                    </a:r>
                    <a:r>
                      <a:rPr lang="ru-RU" sz="898" b="1" dirty="0" smtClean="0">
                        <a:solidFill>
                          <a:schemeClr val="tx1"/>
                        </a:solidFill>
                      </a:rPr>
                      <a:t>образование 0,7%</a:t>
                    </a:r>
                    <a:endParaRPr lang="ru-RU" sz="9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0074803149606302"/>
                  <c:y val="1.893939393939394E-3"/>
                </c:manualLayout>
              </c:layout>
              <c:tx>
                <c:rich>
                  <a:bodyPr/>
                  <a:lstStyle/>
                  <a:p>
                    <a:r>
                      <a:rPr lang="ru-RU" sz="898" b="1" dirty="0" smtClean="0">
                        <a:solidFill>
                          <a:schemeClr val="tx1"/>
                        </a:solidFill>
                      </a:rPr>
                      <a:t>Общее образование 74,2%</a:t>
                    </a:r>
                    <a:endParaRPr lang="ru-RU" sz="9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151235405919089E-3"/>
                  <c:y val="-0.374748866618945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98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898" b="1" baseline="0" dirty="0" smtClean="0">
                        <a:solidFill>
                          <a:schemeClr val="tx1"/>
                        </a:solidFill>
                      </a:rPr>
                      <a:t>Прочие 6,2%</a:t>
                    </a:r>
                    <a:endParaRPr lang="ru-RU" sz="900" baseline="0" dirty="0"/>
                  </a:p>
                </c:rich>
              </c:tx>
              <c:spPr>
                <a:noFill/>
                <a:ln w="2533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3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1"/>
            <c:showBubbleSize val="0"/>
            <c:showLeaderLines val="1"/>
            <c:leaderLines>
              <c:spPr>
                <a:ln w="9501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Дополнительное образование</c:v>
                </c:pt>
                <c:pt idx="2">
                  <c:v>Общее образование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0.189</c:v>
                </c:pt>
                <c:pt idx="1">
                  <c:v>7.0000000000000001E-3</c:v>
                </c:pt>
                <c:pt idx="2">
                  <c:v>0.74199999999999999</c:v>
                </c:pt>
                <c:pt idx="3">
                  <c:v>6.2E-2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01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298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428371065299571E-2"/>
          <c:y val="0"/>
          <c:w val="0.93493132239238286"/>
          <c:h val="1"/>
        </c:manualLayout>
      </c:layout>
      <c:pie3DChart>
        <c:varyColors val="1"/>
        <c:ser>
          <c:idx val="2"/>
          <c:order val="0"/>
          <c:tx>
            <c:strRef>
              <c:f>'[Диаграмма в Microsoft PowerPoint]Лист1'!$B$1</c:f>
              <c:strCache>
                <c:ptCount val="1"/>
                <c:pt idx="0">
                  <c:v>Факт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2D2D8A">
                  <a:lumMod val="40000"/>
                  <a:lumOff val="60000"/>
                </a:srgbClr>
              </a:solidFill>
            </c:spPr>
          </c:dPt>
          <c:dLbls>
            <c:dLbl>
              <c:idx val="0"/>
              <c:layout>
                <c:manualLayout>
                  <c:x val="5.1496242468252337E-2"/>
                  <c:y val="0.22318316601430013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 smtClean="0"/>
                      <a:t>Подпр.1 86,3%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1.5841481751384678E-2"/>
                  <c:y val="0.11304139491236107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05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50" b="1" dirty="0" smtClean="0"/>
                      <a:t>Подпр.2</a:t>
                    </a:r>
                  </a:p>
                  <a:p>
                    <a:pPr>
                      <a:defRPr sz="105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50" b="1" dirty="0" smtClean="0"/>
                      <a:t>3,6%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5.5188217781265536E-2"/>
                  <c:y val="-0.1264704607414367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05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100" b="1" dirty="0" err="1" smtClean="0"/>
                      <a:t>Обесп</a:t>
                    </a:r>
                    <a:r>
                      <a:rPr lang="ru-RU" sz="1100" b="1" dirty="0" smtClean="0"/>
                      <a:t>. </a:t>
                    </a:r>
                    <a:r>
                      <a:rPr lang="ru-RU" sz="1100" b="1" dirty="0" err="1" smtClean="0"/>
                      <a:t>подпр</a:t>
                    </a:r>
                    <a:r>
                      <a:rPr lang="ru-RU" sz="1100" b="1" dirty="0" smtClean="0"/>
                      <a:t>.</a:t>
                    </a:r>
                  </a:p>
                  <a:p>
                    <a:pPr>
                      <a:defRPr sz="105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100" b="1" dirty="0" smtClean="0"/>
                      <a:t>10,1%</a:t>
                    </a:r>
                    <a:endParaRPr lang="ru-RU" sz="1100" dirty="0"/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'[Диаграмма в Microsoft PowerPoint]Лист1'!$A$2:$A$4</c:f>
              <c:strCache>
                <c:ptCount val="3"/>
                <c:pt idx="0">
                  <c:v>Подпрограмма 1</c:v>
                </c:pt>
                <c:pt idx="1">
                  <c:v>Подпрограмма 2</c:v>
                </c:pt>
                <c:pt idx="2">
                  <c:v>Обеспечивающая подпрограмма</c:v>
                </c:pt>
              </c:strCache>
            </c:strRef>
          </c:cat>
          <c:val>
            <c:numRef>
              <c:f>'[Диаграмма в Microsoft PowerPoint]Лист1'!$B$2:$B$4</c:f>
              <c:numCache>
                <c:formatCode>0.00%</c:formatCode>
                <c:ptCount val="3"/>
                <c:pt idx="0">
                  <c:v>0.83</c:v>
                </c:pt>
                <c:pt idx="1">
                  <c:v>0.08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34581451786768"/>
          <c:y val="0.13544049815174783"/>
          <c:w val="0.366146220393468"/>
          <c:h val="0.81678116685026891"/>
        </c:manualLayout>
      </c:layout>
      <c:doughnut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2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chemeClr val="tx2"/>
                </a:solidFill>
              </a:ln>
            </c:spPr>
          </c:dPt>
          <c:dLbls>
            <c:dLbl>
              <c:idx val="0"/>
              <c:layout>
                <c:manualLayout>
                  <c:x val="0.13304305503729291"/>
                  <c:y val="-5.5128626226467241E-2"/>
                </c:manualLayout>
              </c:layout>
              <c:tx>
                <c:rich>
                  <a:bodyPr/>
                  <a:lstStyle/>
                  <a:p>
                    <a:pPr>
                      <a:defRPr sz="1198" b="1"/>
                    </a:pPr>
                    <a:r>
                      <a:rPr lang="en-US" dirty="0" smtClean="0"/>
                      <a:t>5,6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pPr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663805437836313"/>
                  <c:y val="-1.4700966993724597E-2"/>
                </c:manualLayout>
              </c:layout>
              <c:tx>
                <c:rich>
                  <a:bodyPr/>
                  <a:lstStyle/>
                  <a:p>
                    <a:pPr>
                      <a:defRPr sz="1198" b="1"/>
                    </a:pPr>
                    <a:r>
                      <a:rPr lang="en-US" dirty="0" smtClean="0"/>
                      <a:t>94,4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pPr/>
              <c:showLegendKey val="1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Подпрограмма 1</c:v>
                </c:pt>
                <c:pt idx="1">
                  <c:v>Подпрограмма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5.6</c:v>
                </c:pt>
                <c:pt idx="1">
                  <c:v>94.4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59591074024113522"/>
          <c:y val="0.57586281714785648"/>
          <c:w val="0.33756773431209541"/>
          <c:h val="0.17476442111402746"/>
        </c:manualLayout>
      </c:layout>
      <c:overlay val="0"/>
      <c:txPr>
        <a:bodyPr/>
        <a:lstStyle/>
        <a:p>
          <a:pPr>
            <a:defRPr sz="1198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3888888888889E-2"/>
          <c:y val="0.11034999879261946"/>
          <c:w val="0.5148978018372703"/>
          <c:h val="0.781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pattFill prst="pct90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explosion val="10"/>
            <c:spPr>
              <a:pattFill prst="diagBrick">
                <a:fgClr>
                  <a:srgbClr val="00FFFF"/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spPr>
              <a:pattFill prst="pct90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pattFill prst="pct80">
                <a:fgClr>
                  <a:srgbClr val="FFFF00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-2.8628280839895014E-2"/>
                  <c:y val="6.6204004006837944E-2"/>
                </c:manualLayout>
              </c:layout>
              <c:tx>
                <c:rich>
                  <a:bodyPr/>
                  <a:lstStyle/>
                  <a:p>
                    <a:pPr>
                      <a:defRPr sz="1201" b="1"/>
                    </a:pPr>
                    <a:r>
                      <a:rPr lang="en-US" dirty="0" smtClean="0"/>
                      <a:t>16703</a:t>
                    </a:r>
                    <a:r>
                      <a:rPr lang="ru-RU" dirty="0" smtClean="0"/>
                      <a:t>т.р.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0328083989501311"/>
                  <c:y val="-8.5460057771075654E-2"/>
                </c:manualLayout>
              </c:layout>
              <c:tx>
                <c:rich>
                  <a:bodyPr/>
                  <a:lstStyle/>
                  <a:p>
                    <a:pPr>
                      <a:defRPr sz="1201" b="1"/>
                    </a:pPr>
                    <a:r>
                      <a:rPr lang="en-US" dirty="0" smtClean="0"/>
                      <a:t>116712</a:t>
                    </a:r>
                    <a:r>
                      <a:rPr lang="ru-RU" dirty="0" smtClean="0"/>
                      <a:t> т.р.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46047681539808"/>
                  <c:y val="-2.9669918822395992E-2"/>
                </c:manualLayout>
              </c:layout>
              <c:tx>
                <c:rich>
                  <a:bodyPr/>
                  <a:lstStyle/>
                  <a:p>
                    <a:pPr>
                      <a:defRPr sz="1201" b="1"/>
                    </a:pPr>
                    <a:r>
                      <a:rPr lang="en-US" dirty="0" smtClean="0"/>
                      <a:t>1059</a:t>
                    </a:r>
                    <a:r>
                      <a:rPr lang="ru-RU" dirty="0" smtClean="0"/>
                      <a:t> т.р.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572615923009625E-2"/>
                  <c:y val="6.5405467518549948E-2"/>
                </c:manualLayout>
              </c:layout>
              <c:tx>
                <c:rich>
                  <a:bodyPr/>
                  <a:lstStyle/>
                  <a:p>
                    <a:pPr>
                      <a:defRPr sz="1201" b="1"/>
                    </a:pPr>
                    <a:r>
                      <a:rPr lang="en-US" dirty="0" smtClean="0"/>
                      <a:t>850</a:t>
                    </a:r>
                    <a:r>
                      <a:rPr lang="ru-RU" dirty="0" smtClean="0"/>
                      <a:t> т.р.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4763013998250217E-2"/>
                  <c:y val="9.1544422859626606E-2"/>
                </c:manualLayout>
              </c:layout>
              <c:tx>
                <c:rich>
                  <a:bodyPr/>
                  <a:lstStyle/>
                  <a:p>
                    <a:pPr>
                      <a:defRPr sz="1201" b="1"/>
                    </a:pPr>
                    <a:r>
                      <a:rPr lang="en-US" dirty="0" smtClean="0"/>
                      <a:t>2983</a:t>
                    </a:r>
                    <a:r>
                      <a:rPr lang="ru-RU" dirty="0" smtClean="0"/>
                      <a:t> т.р.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Содержание</c:v>
                </c:pt>
                <c:pt idx="1">
                  <c:v>Ремонт</c:v>
                </c:pt>
                <c:pt idx="2">
                  <c:v>Организация перевозок</c:v>
                </c:pt>
                <c:pt idx="3">
                  <c:v>Межбюджетные трансферты</c:v>
                </c:pt>
                <c:pt idx="4">
                  <c:v>Безопасность дорожного движения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16703</c:v>
                </c:pt>
                <c:pt idx="1">
                  <c:v>116712</c:v>
                </c:pt>
                <c:pt idx="2">
                  <c:v>1059</c:v>
                </c:pt>
                <c:pt idx="3">
                  <c:v>850</c:v>
                </c:pt>
                <c:pt idx="4">
                  <c:v>2983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20">
          <a:noFill/>
        </a:ln>
      </c:spPr>
    </c:plotArea>
    <c:legend>
      <c:legendPos val="r"/>
      <c:layout>
        <c:manualLayout>
          <c:xMode val="edge"/>
          <c:yMode val="edge"/>
          <c:x val="0.57592155450423166"/>
          <c:y val="0"/>
          <c:w val="0.42407844549576834"/>
          <c:h val="1"/>
        </c:manualLayout>
      </c:layout>
      <c:overlay val="0"/>
      <c:txPr>
        <a:bodyPr/>
        <a:lstStyle/>
        <a:p>
          <a:pPr>
            <a:defRPr sz="120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12468205383357E-2"/>
          <c:y val="0"/>
          <c:w val="0.44649583145268318"/>
          <c:h val="0.884687566620940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23"/>
            <c:spPr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4.1692209825703423E-3"/>
                  <c:y val="-0.19423510293805257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 </a:t>
                    </a:r>
                    <a:r>
                      <a:rPr lang="en-US" sz="1200" b="1" dirty="0" smtClean="0"/>
                      <a:t>8872</a:t>
                    </a:r>
                    <a:r>
                      <a:rPr lang="ru-RU" sz="1200" b="1" dirty="0" smtClean="0"/>
                      <a:t> тыс. руб.,</a:t>
                    </a:r>
                    <a:r>
                      <a:rPr lang="en-US" sz="1200" b="1" dirty="0" smtClean="0"/>
                      <a:t>38</a:t>
                    </a:r>
                    <a:r>
                      <a:rPr lang="en-US" sz="1200" b="1" dirty="0"/>
                      <a:t>%</a:t>
                    </a:r>
                    <a:endParaRPr lang="en-US" sz="12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031239148822269E-3"/>
                  <c:y val="0.2338772080968349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</a:t>
                    </a:r>
                    <a:r>
                      <a:rPr lang="en-US" b="1" dirty="0" smtClean="0"/>
                      <a:t>4428</a:t>
                    </a:r>
                    <a:r>
                      <a:rPr lang="ru-RU" b="1" dirty="0" smtClean="0"/>
                      <a:t> тыс. руб.,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62%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8872</c:v>
                </c:pt>
                <c:pt idx="1">
                  <c:v>14428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61620023400689372"/>
          <c:y val="0.34032523108524482"/>
          <c:w val="0.3462686441303271"/>
          <c:h val="0.35809616189280691"/>
        </c:manualLayout>
      </c:layout>
      <c:overlay val="0"/>
      <c:txPr>
        <a:bodyPr/>
        <a:lstStyle/>
        <a:p>
          <a:pPr>
            <a:defRPr sz="1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2786301409687"/>
          <c:y val="1.7053969322550093E-2"/>
          <c:w val="0.4343285501352438"/>
          <c:h val="0.86931556736452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FFFF"/>
              </a:solidFill>
            </c:spPr>
          </c:dPt>
          <c:dPt>
            <c:idx val="3"/>
            <c:bubble3D val="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8.5205258573359827E-3"/>
                  <c:y val="-6.25312208493503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2069278730524308E-17"/>
                  <c:y val="2.27386257634001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561577572007999E-2"/>
                  <c:y val="-2.27386257634001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8164430494537132E-2"/>
                  <c:y val="-0.108008472376150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99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Подпрограмма 1</c:v>
                </c:pt>
                <c:pt idx="1">
                  <c:v>Подпрограмма 2</c:v>
                </c:pt>
                <c:pt idx="2">
                  <c:v>Подпрограмма 3</c:v>
                </c:pt>
                <c:pt idx="3">
                  <c:v>Обеспечивающая подпрограмма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988</c:v>
                </c:pt>
                <c:pt idx="1">
                  <c:v>818</c:v>
                </c:pt>
                <c:pt idx="2">
                  <c:v>1458</c:v>
                </c:pt>
                <c:pt idx="3">
                  <c:v>19117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62210308817780757"/>
          <c:y val="7.8746168179359255E-2"/>
          <c:w val="0.32564315630758922"/>
          <c:h val="0.61924225120714871"/>
        </c:manualLayout>
      </c:layout>
      <c:overlay val="0"/>
      <c:txPr>
        <a:bodyPr/>
        <a:lstStyle/>
        <a:p>
          <a:pPr>
            <a:defRPr sz="10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76458433943202"/>
          <c:y val="0.12606670240767159"/>
          <c:w val="0.72239125053976216"/>
          <c:h val="0.642688358954858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pattFill prst="pct90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spPr>
              <a:pattFill prst="pct90">
                <a:fgClr>
                  <a:srgbClr val="7030A0"/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spPr>
              <a:pattFill prst="solidDmnd">
                <a:fgClr>
                  <a:srgbClr val="FF5050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3.7106377197218661E-2"/>
                  <c:y val="-0.24497369401459324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3492</a:t>
                    </a:r>
                    <a:r>
                      <a:rPr lang="ru-RU" sz="1200" b="1" dirty="0" smtClean="0"/>
                      <a:t> тыс. руб.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779210716414014E-2"/>
                  <c:y val="-3.482264283529151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/>
                      <a:t>14</a:t>
                    </a:r>
                    <a:r>
                      <a:rPr lang="ru-RU" sz="1200" b="1" smtClean="0"/>
                      <a:t> тыс. руб.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27296023718595E-3"/>
                  <c:y val="-9.358842718376028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2508</a:t>
                    </a:r>
                    <a:r>
                      <a:rPr lang="ru-RU" sz="1200" b="1" dirty="0" smtClean="0"/>
                      <a:t> тыс. руб. 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Подпрограмма 1</c:v>
                </c:pt>
                <c:pt idx="1">
                  <c:v>Подпрограмма 2</c:v>
                </c:pt>
                <c:pt idx="2">
                  <c:v>Обеспечивающая подпрограмма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3492</c:v>
                </c:pt>
                <c:pt idx="1">
                  <c:v>14</c:v>
                </c:pt>
                <c:pt idx="2">
                  <c:v>2508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5.4524304461942258E-2"/>
          <c:y val="0.82321087385690628"/>
          <c:w val="0.66245190551181099"/>
          <c:h val="0.15215049127504598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86573213255939"/>
          <c:y val="0.10677953906703405"/>
          <c:w val="0.54857928179922066"/>
          <c:h val="0.8065680301012789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8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89545090085326"/>
          <c:y val="0.12168386411277955"/>
          <c:w val="0.40729047966470316"/>
          <c:h val="0.86962025530963027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30278185804966157"/>
                  <c:y val="-0.173055479768923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Налоговые </a:t>
                    </a:r>
                    <a:r>
                      <a:rPr lang="ru-RU" dirty="0"/>
                      <a:t>доходы
</a:t>
                    </a:r>
                    <a:r>
                      <a:rPr lang="ru-RU" dirty="0" smtClean="0"/>
                      <a:t>127855 тыс. руб.</a:t>
                    </a:r>
                    <a:r>
                      <a:rPr lang="ru-RU" dirty="0"/>
                      <a:t>
28%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3383929586555746"/>
                  <c:y val="0.17842823420159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Неналоговые </a:t>
                    </a:r>
                    <a:r>
                      <a:rPr lang="ru-RU" dirty="0"/>
                      <a:t>доходы
</a:t>
                    </a:r>
                    <a:r>
                      <a:rPr lang="ru-RU" dirty="0" smtClean="0"/>
                      <a:t>17045 тыс. руб.</a:t>
                    </a:r>
                    <a:r>
                      <a:rPr lang="ru-RU" dirty="0"/>
                      <a:t>
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24513847978692946"/>
                  <c:y val="-0.545795931924210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310468 тыс. руб.</a:t>
                    </a:r>
                    <a:r>
                      <a:rPr lang="ru-RU" dirty="0"/>
                      <a:t>
68%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127855</c:v>
                </c:pt>
                <c:pt idx="1">
                  <c:v>17045</c:v>
                </c:pt>
                <c:pt idx="2">
                  <c:v>310468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B050"/>
            </a:solidFill>
          </c:spPr>
          <c:dPt>
            <c:idx val="1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.38085402741229474"/>
                  <c:y val="2.3148148148148234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Муниципальные программы
471573
</a:t>
                    </a:r>
                    <a:r>
                      <a:rPr lang="ru-RU" sz="1000" dirty="0" smtClean="0"/>
                      <a:t>99,6%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33333333333333337"/>
                  <c:y val="-1.3888888888888888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Непрограммные </a:t>
                    </a:r>
                    <a:r>
                      <a:rPr lang="ru-RU" sz="1000" dirty="0"/>
                      <a:t>направления деятельности
2033
</a:t>
                    </a:r>
                    <a:r>
                      <a:rPr lang="ru-RU" sz="1000" dirty="0" smtClean="0"/>
                      <a:t>0,4%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Лист1!$A$17:$A$18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</c:v>
                </c:pt>
              </c:strCache>
            </c:strRef>
          </c:cat>
          <c:val>
            <c:numRef>
              <c:f>Лист1!$B$17:$B$18</c:f>
              <c:numCache>
                <c:formatCode>General</c:formatCode>
                <c:ptCount val="2"/>
                <c:pt idx="0">
                  <c:v>471573</c:v>
                </c:pt>
                <c:pt idx="1">
                  <c:v>2033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3981178138523"/>
          <c:y val="0.23443286617455031"/>
          <c:w val="0.84755297160484788"/>
          <c:h val="0.5630432847510213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23867814229972"/>
          <c:y val="0.17979053267404793"/>
          <c:w val="0.6653563479877731"/>
          <c:h val="0.5749545437255125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378490046110166E-2"/>
          <c:y val="0.23030030218501049"/>
          <c:w val="0.79953228861718617"/>
          <c:h val="0.75623583990548859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6.3992911675978037E-2"/>
                  <c:y val="5.89392229019429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5557763140715086"/>
                  <c:y val="0.248016884364830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1.4580104471614718E-2"/>
                  <c:y val="-6.094104002362729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3974546629008872"/>
                  <c:y val="-0.238945821272365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34092802756990398"/>
                  <c:y val="-0.17935036583638586"/>
                </c:manualLayout>
              </c:layout>
              <c:tx>
                <c:rich>
                  <a:bodyPr/>
                  <a:lstStyle/>
                  <a:p>
                    <a:r>
                      <a:rPr lang="ru-RU" sz="950" b="1" dirty="0"/>
                      <a:t>Прочие безвозмездные поступления
23317
5%</a:t>
                    </a:r>
                    <a:endParaRPr lang="ru-RU" sz="9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5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Лист1!$A$20:$A$25</c:f>
              <c:strCache>
                <c:ptCount val="6"/>
                <c:pt idx="0">
                  <c:v>Налоговые и неналоговые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межбюджетныетрансферты</c:v>
                </c:pt>
                <c:pt idx="5">
                  <c:v>Прочие безвозмездные поступления</c:v>
                </c:pt>
              </c:strCache>
            </c:strRef>
          </c:cat>
          <c:val>
            <c:numRef>
              <c:f>Лист1!$B$20:$B$25</c:f>
              <c:numCache>
                <c:formatCode>General</c:formatCode>
                <c:ptCount val="6"/>
                <c:pt idx="0">
                  <c:v>136047</c:v>
                </c:pt>
                <c:pt idx="1">
                  <c:v>4012</c:v>
                </c:pt>
                <c:pt idx="2">
                  <c:v>167375</c:v>
                </c:pt>
                <c:pt idx="3">
                  <c:v>107058</c:v>
                </c:pt>
                <c:pt idx="4">
                  <c:v>18949</c:v>
                </c:pt>
                <c:pt idx="5">
                  <c:v>23317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51356781256962E-2"/>
          <c:y val="0.19126773329981089"/>
          <c:w val="0.85281485344509267"/>
          <c:h val="0.65881021265341233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7392167615301704"/>
                  <c:y val="0.104538000630102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743677452807937"/>
                  <c:y val="0.227019184860620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9907914170973646E-2"/>
                  <c:y val="2.17875637131972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6150556304529599"/>
                  <c:y val="-0.1244943916977598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8Иные </a:t>
                    </a:r>
                    <a:r>
                      <a:rPr lang="ru-RU" dirty="0"/>
                      <a:t>межбюджетныетрансферты
</a:t>
                    </a:r>
                    <a:r>
                      <a:rPr lang="ru-RU" dirty="0" smtClean="0"/>
                      <a:t>18948</a:t>
                    </a:r>
                    <a:r>
                      <a:rPr lang="ru-RU" dirty="0"/>
                      <a:t>
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1571970695985279"/>
                  <c:y val="-0.185521246504661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24619194109737783"/>
                  <c:y val="-0.1537871897442915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Лист1!$A$28:$A$34</c:f>
              <c:strCache>
                <c:ptCount val="7"/>
                <c:pt idx="0">
                  <c:v>Налоговые и неналоговые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межбюджетныетрансферты</c:v>
                </c:pt>
                <c:pt idx="5">
                  <c:v>Прочие безвозмездные поступления</c:v>
                </c:pt>
                <c:pt idx="6">
                  <c:v>Доходы и возврат остатков субсидий, субвенций прошлых лет</c:v>
                </c:pt>
              </c:strCache>
            </c:strRef>
          </c:cat>
          <c:val>
            <c:numRef>
              <c:f>Лист1!$B$28:$B$34</c:f>
              <c:numCache>
                <c:formatCode>General</c:formatCode>
                <c:ptCount val="7"/>
                <c:pt idx="0">
                  <c:v>144900</c:v>
                </c:pt>
                <c:pt idx="1">
                  <c:v>4012</c:v>
                </c:pt>
                <c:pt idx="2">
                  <c:v>160416</c:v>
                </c:pt>
                <c:pt idx="3">
                  <c:v>106353</c:v>
                </c:pt>
                <c:pt idx="4">
                  <c:v>18949</c:v>
                </c:pt>
                <c:pt idx="5">
                  <c:v>21183</c:v>
                </c:pt>
                <c:pt idx="6">
                  <c:v>-445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71286-A657-43FD-AFD7-9C7E7FCCFACD}" type="doc">
      <dgm:prSet loTypeId="urn:microsoft.com/office/officeart/2005/8/layout/hierarchy4#1" loCatId="hierarchy" qsTypeId="urn:microsoft.com/office/officeart/2005/8/quickstyle/simple1#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79E4219C-DE7F-4C36-BEF8-B742A56772D4}">
      <dgm:prSet phldrT="[Text]" custT="1"/>
      <dgm:spPr>
        <a:solidFill>
          <a:srgbClr val="F8E19F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ДОХОДЫ</a:t>
          </a:r>
        </a:p>
        <a:p>
          <a:r>
            <a:rPr lang="ru-RU" sz="2000" b="1" dirty="0" smtClean="0">
              <a:solidFill>
                <a:schemeClr val="tx1"/>
              </a:solidFill>
            </a:rPr>
            <a:t>455 368 тыс. руб</a:t>
          </a:r>
          <a:r>
            <a:rPr lang="ru-RU" sz="2000" dirty="0" smtClean="0">
              <a:solidFill>
                <a:schemeClr val="tx1"/>
              </a:solidFill>
            </a:rPr>
            <a:t>.</a:t>
          </a:r>
          <a:endParaRPr lang="ru-RU" sz="2000" dirty="0">
            <a:solidFill>
              <a:schemeClr val="tx1"/>
            </a:solidFill>
          </a:endParaRPr>
        </a:p>
      </dgm:t>
    </dgm:pt>
    <dgm:pt modelId="{617F1170-3FE0-43CF-8841-70D9A93B6198}" type="parTrans" cxnId="{A566F200-D51E-4DAF-B12B-5B48DD6FFCE5}">
      <dgm:prSet/>
      <dgm:spPr/>
      <dgm:t>
        <a:bodyPr/>
        <a:lstStyle/>
        <a:p>
          <a:endParaRPr lang="ru-RU"/>
        </a:p>
      </dgm:t>
    </dgm:pt>
    <dgm:pt modelId="{382B0FE1-0DE6-4F0F-A3EC-3CAE6E43A16E}" type="sibTrans" cxnId="{A566F200-D51E-4DAF-B12B-5B48DD6FFCE5}">
      <dgm:prSet/>
      <dgm:spPr/>
      <dgm:t>
        <a:bodyPr/>
        <a:lstStyle/>
        <a:p>
          <a:endParaRPr lang="ru-RU"/>
        </a:p>
      </dgm:t>
    </dgm:pt>
    <dgm:pt modelId="{A8EE624D-DE78-4879-8570-A185D7BDE237}">
      <dgm:prSet phldrT="[Text]" custT="1"/>
      <dgm:spPr>
        <a:solidFill>
          <a:srgbClr val="B58B8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+mn-lt"/>
            </a:rPr>
            <a:t>ДЕФИЦИТ</a:t>
          </a:r>
        </a:p>
        <a:p>
          <a:r>
            <a:rPr lang="ru-RU" sz="2000" b="1" dirty="0" smtClean="0">
              <a:solidFill>
                <a:schemeClr val="tx1"/>
              </a:solidFill>
              <a:latin typeface="+mn-lt"/>
            </a:rPr>
            <a:t>18238  тыс. руб.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BC1646C7-2970-45BA-B840-32D2CA5D7BB9}" type="parTrans" cxnId="{30874A2C-64AB-42B6-9FAC-AE785ADE4281}">
      <dgm:prSet/>
      <dgm:spPr/>
      <dgm:t>
        <a:bodyPr/>
        <a:lstStyle/>
        <a:p>
          <a:endParaRPr lang="ru-RU"/>
        </a:p>
      </dgm:t>
    </dgm:pt>
    <dgm:pt modelId="{99484E98-F48C-423C-93A8-271DC8A49FCD}" type="sibTrans" cxnId="{30874A2C-64AB-42B6-9FAC-AE785ADE4281}">
      <dgm:prSet/>
      <dgm:spPr/>
      <dgm:t>
        <a:bodyPr/>
        <a:lstStyle/>
        <a:p>
          <a:endParaRPr lang="ru-RU"/>
        </a:p>
      </dgm:t>
    </dgm:pt>
    <dgm:pt modelId="{635AC7DA-5DF5-4910-8D97-D6E537573ACB}">
      <dgm:prSet phldrT="[Text]" custT="1"/>
      <dgm:spPr>
        <a:solidFill>
          <a:srgbClr val="A5644E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РАСХОДЫ </a:t>
          </a:r>
        </a:p>
        <a:p>
          <a:r>
            <a:rPr lang="ru-RU" sz="2000" b="1" dirty="0" smtClean="0">
              <a:solidFill>
                <a:schemeClr val="tx1"/>
              </a:solidFill>
            </a:rPr>
            <a:t>473 606 тыс. руб.</a:t>
          </a:r>
          <a:endParaRPr lang="ru-RU" sz="2000" b="1" dirty="0">
            <a:solidFill>
              <a:schemeClr val="tx1"/>
            </a:solidFill>
          </a:endParaRPr>
        </a:p>
      </dgm:t>
    </dgm:pt>
    <dgm:pt modelId="{79C87F16-5BBB-44CA-9878-C137C45D4631}" type="sibTrans" cxnId="{A9941D04-0071-4712-9566-28C40C55936D}">
      <dgm:prSet/>
      <dgm:spPr/>
      <dgm:t>
        <a:bodyPr/>
        <a:lstStyle/>
        <a:p>
          <a:endParaRPr lang="ru-RU"/>
        </a:p>
      </dgm:t>
    </dgm:pt>
    <dgm:pt modelId="{C4912D4A-19E6-4930-9AC9-67DA746697A6}" type="parTrans" cxnId="{A9941D04-0071-4712-9566-28C40C55936D}">
      <dgm:prSet/>
      <dgm:spPr/>
      <dgm:t>
        <a:bodyPr/>
        <a:lstStyle/>
        <a:p>
          <a:endParaRPr lang="ru-RU"/>
        </a:p>
      </dgm:t>
    </dgm:pt>
    <dgm:pt modelId="{88471905-2A32-4CE3-9BC7-64FDE06FA353}" type="pres">
      <dgm:prSet presAssocID="{F9271286-A657-43FD-AFD7-9C7E7FCCFAC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B3A8F-0316-4771-80DF-424857B60B5A}" type="pres">
      <dgm:prSet presAssocID="{79E4219C-DE7F-4C36-BEF8-B742A56772D4}" presName="vertOne" presStyleCnt="0"/>
      <dgm:spPr/>
      <dgm:t>
        <a:bodyPr/>
        <a:lstStyle/>
        <a:p>
          <a:endParaRPr lang="ru-RU"/>
        </a:p>
      </dgm:t>
    </dgm:pt>
    <dgm:pt modelId="{A410A456-33D1-42B0-9694-ABB8AD774681}" type="pres">
      <dgm:prSet presAssocID="{79E4219C-DE7F-4C36-BEF8-B742A56772D4}" presName="txOne" presStyleLbl="node0" presStyleIdx="0" presStyleCnt="1" custScaleX="96453" custScaleY="58441" custLinFactY="-11717" custLinFactNeighborX="-118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FC5616-15A1-490F-98C2-D6A6DAA16288}" type="pres">
      <dgm:prSet presAssocID="{79E4219C-DE7F-4C36-BEF8-B742A56772D4}" presName="parTransOne" presStyleCnt="0"/>
      <dgm:spPr/>
      <dgm:t>
        <a:bodyPr/>
        <a:lstStyle/>
        <a:p>
          <a:endParaRPr lang="ru-RU"/>
        </a:p>
      </dgm:t>
    </dgm:pt>
    <dgm:pt modelId="{734D4184-0064-4813-8DB6-339251112E5D}" type="pres">
      <dgm:prSet presAssocID="{79E4219C-DE7F-4C36-BEF8-B742A56772D4}" presName="horzOne" presStyleCnt="0"/>
      <dgm:spPr/>
      <dgm:t>
        <a:bodyPr/>
        <a:lstStyle/>
        <a:p>
          <a:endParaRPr lang="ru-RU"/>
        </a:p>
      </dgm:t>
    </dgm:pt>
    <dgm:pt modelId="{94B23797-1418-4797-9800-705B5F6A468E}" type="pres">
      <dgm:prSet presAssocID="{635AC7DA-5DF5-4910-8D97-D6E537573ACB}" presName="vertTwo" presStyleCnt="0"/>
      <dgm:spPr/>
      <dgm:t>
        <a:bodyPr/>
        <a:lstStyle/>
        <a:p>
          <a:endParaRPr lang="ru-RU"/>
        </a:p>
      </dgm:t>
    </dgm:pt>
    <dgm:pt modelId="{62D6487C-D38E-46C0-96F0-4E119B656319}" type="pres">
      <dgm:prSet presAssocID="{635AC7DA-5DF5-4910-8D97-D6E537573ACB}" presName="txTwo" presStyleLbl="node2" presStyleIdx="0" presStyleCnt="1" custScaleX="124547" custScaleY="60902" custLinFactY="-14667" custLinFactNeighborX="-1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1EF41C-D667-4B0A-8357-D3E30F6C9A0F}" type="pres">
      <dgm:prSet presAssocID="{635AC7DA-5DF5-4910-8D97-D6E537573ACB}" presName="parTransTwo" presStyleCnt="0"/>
      <dgm:spPr/>
      <dgm:t>
        <a:bodyPr/>
        <a:lstStyle/>
        <a:p>
          <a:endParaRPr lang="ru-RU"/>
        </a:p>
      </dgm:t>
    </dgm:pt>
    <dgm:pt modelId="{2B55148F-5CC7-4602-8CB0-8442CC6C994F}" type="pres">
      <dgm:prSet presAssocID="{635AC7DA-5DF5-4910-8D97-D6E537573ACB}" presName="horzTwo" presStyleCnt="0"/>
      <dgm:spPr/>
      <dgm:t>
        <a:bodyPr/>
        <a:lstStyle/>
        <a:p>
          <a:endParaRPr lang="ru-RU"/>
        </a:p>
      </dgm:t>
    </dgm:pt>
    <dgm:pt modelId="{8930998F-5740-45B3-B1AB-52BD554C4151}" type="pres">
      <dgm:prSet presAssocID="{A8EE624D-DE78-4879-8570-A185D7BDE237}" presName="vertThree" presStyleCnt="0"/>
      <dgm:spPr/>
      <dgm:t>
        <a:bodyPr/>
        <a:lstStyle/>
        <a:p>
          <a:endParaRPr lang="ru-RU"/>
        </a:p>
      </dgm:t>
    </dgm:pt>
    <dgm:pt modelId="{D444B5F5-E283-4B90-879C-96B69F898D2A}" type="pres">
      <dgm:prSet presAssocID="{A8EE624D-DE78-4879-8570-A185D7BDE237}" presName="txThree" presStyleLbl="node3" presStyleIdx="0" presStyleCnt="1" custSzX="3280083" custScaleY="60015" custLinFactY="-17068" custLinFactNeighborX="-1967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871955-6856-473E-8E64-5F628EA5BEC3}" type="pres">
      <dgm:prSet presAssocID="{A8EE624D-DE78-4879-8570-A185D7BDE237}" presName="parTransThree" presStyleCnt="0"/>
      <dgm:spPr/>
      <dgm:t>
        <a:bodyPr/>
        <a:lstStyle/>
        <a:p>
          <a:endParaRPr lang="ru-RU"/>
        </a:p>
      </dgm:t>
    </dgm:pt>
    <dgm:pt modelId="{EA722F80-FD74-4053-953F-C170BC15AA88}" type="pres">
      <dgm:prSet presAssocID="{A8EE624D-DE78-4879-8570-A185D7BDE237}" presName="horzThree" presStyleCnt="0"/>
      <dgm:spPr/>
      <dgm:t>
        <a:bodyPr/>
        <a:lstStyle/>
        <a:p>
          <a:endParaRPr lang="ru-RU"/>
        </a:p>
      </dgm:t>
    </dgm:pt>
  </dgm:ptLst>
  <dgm:cxnLst>
    <dgm:cxn modelId="{A9941D04-0071-4712-9566-28C40C55936D}" srcId="{79E4219C-DE7F-4C36-BEF8-B742A56772D4}" destId="{635AC7DA-5DF5-4910-8D97-D6E537573ACB}" srcOrd="0" destOrd="0" parTransId="{C4912D4A-19E6-4930-9AC9-67DA746697A6}" sibTransId="{79C87F16-5BBB-44CA-9878-C137C45D4631}"/>
    <dgm:cxn modelId="{D3E3A601-C3E5-4422-9731-DA3C06315BD1}" type="presOf" srcId="{A8EE624D-DE78-4879-8570-A185D7BDE237}" destId="{D444B5F5-E283-4B90-879C-96B69F898D2A}" srcOrd="0" destOrd="0" presId="urn:microsoft.com/office/officeart/2005/8/layout/hierarchy4#1"/>
    <dgm:cxn modelId="{30874A2C-64AB-42B6-9FAC-AE785ADE4281}" srcId="{635AC7DA-5DF5-4910-8D97-D6E537573ACB}" destId="{A8EE624D-DE78-4879-8570-A185D7BDE237}" srcOrd="0" destOrd="0" parTransId="{BC1646C7-2970-45BA-B840-32D2CA5D7BB9}" sibTransId="{99484E98-F48C-423C-93A8-271DC8A49FCD}"/>
    <dgm:cxn modelId="{A566F200-D51E-4DAF-B12B-5B48DD6FFCE5}" srcId="{F9271286-A657-43FD-AFD7-9C7E7FCCFACD}" destId="{79E4219C-DE7F-4C36-BEF8-B742A56772D4}" srcOrd="0" destOrd="0" parTransId="{617F1170-3FE0-43CF-8841-70D9A93B6198}" sibTransId="{382B0FE1-0DE6-4F0F-A3EC-3CAE6E43A16E}"/>
    <dgm:cxn modelId="{F434A09B-4E49-4311-949F-FE8EF9D78045}" type="presOf" srcId="{635AC7DA-5DF5-4910-8D97-D6E537573ACB}" destId="{62D6487C-D38E-46C0-96F0-4E119B656319}" srcOrd="0" destOrd="0" presId="urn:microsoft.com/office/officeart/2005/8/layout/hierarchy4#1"/>
    <dgm:cxn modelId="{2E6312FB-113D-4906-B315-2B96B7738E0F}" type="presOf" srcId="{F9271286-A657-43FD-AFD7-9C7E7FCCFACD}" destId="{88471905-2A32-4CE3-9BC7-64FDE06FA353}" srcOrd="0" destOrd="0" presId="urn:microsoft.com/office/officeart/2005/8/layout/hierarchy4#1"/>
    <dgm:cxn modelId="{ACB9BE98-E59C-4FF1-8955-36E16C7D8DA7}" type="presOf" srcId="{79E4219C-DE7F-4C36-BEF8-B742A56772D4}" destId="{A410A456-33D1-42B0-9694-ABB8AD774681}" srcOrd="0" destOrd="0" presId="urn:microsoft.com/office/officeart/2005/8/layout/hierarchy4#1"/>
    <dgm:cxn modelId="{AAA90B7F-F3FE-4154-A738-275D7D815ADF}" type="presParOf" srcId="{88471905-2A32-4CE3-9BC7-64FDE06FA353}" destId="{0E0B3A8F-0316-4771-80DF-424857B60B5A}" srcOrd="0" destOrd="0" presId="urn:microsoft.com/office/officeart/2005/8/layout/hierarchy4#1"/>
    <dgm:cxn modelId="{F1F3CF30-A3EA-40A9-A90F-CAD08BAD7532}" type="presParOf" srcId="{0E0B3A8F-0316-4771-80DF-424857B60B5A}" destId="{A410A456-33D1-42B0-9694-ABB8AD774681}" srcOrd="0" destOrd="0" presId="urn:microsoft.com/office/officeart/2005/8/layout/hierarchy4#1"/>
    <dgm:cxn modelId="{649FB5CB-43CA-4767-B951-74646C23FBD6}" type="presParOf" srcId="{0E0B3A8F-0316-4771-80DF-424857B60B5A}" destId="{B2FC5616-15A1-490F-98C2-D6A6DAA16288}" srcOrd="1" destOrd="0" presId="urn:microsoft.com/office/officeart/2005/8/layout/hierarchy4#1"/>
    <dgm:cxn modelId="{10E5C6A0-D9A6-46AD-BF46-651851D71E23}" type="presParOf" srcId="{0E0B3A8F-0316-4771-80DF-424857B60B5A}" destId="{734D4184-0064-4813-8DB6-339251112E5D}" srcOrd="2" destOrd="0" presId="urn:microsoft.com/office/officeart/2005/8/layout/hierarchy4#1"/>
    <dgm:cxn modelId="{97464A7B-77D5-4810-A1A5-CE1740675A7E}" type="presParOf" srcId="{734D4184-0064-4813-8DB6-339251112E5D}" destId="{94B23797-1418-4797-9800-705B5F6A468E}" srcOrd="0" destOrd="0" presId="urn:microsoft.com/office/officeart/2005/8/layout/hierarchy4#1"/>
    <dgm:cxn modelId="{1D17865C-F887-4D28-B06C-BDE039E1AC17}" type="presParOf" srcId="{94B23797-1418-4797-9800-705B5F6A468E}" destId="{62D6487C-D38E-46C0-96F0-4E119B656319}" srcOrd="0" destOrd="0" presId="urn:microsoft.com/office/officeart/2005/8/layout/hierarchy4#1"/>
    <dgm:cxn modelId="{86172F61-9041-44F3-A91C-BEBD707FE024}" type="presParOf" srcId="{94B23797-1418-4797-9800-705B5F6A468E}" destId="{0D1EF41C-D667-4B0A-8357-D3E30F6C9A0F}" srcOrd="1" destOrd="0" presId="urn:microsoft.com/office/officeart/2005/8/layout/hierarchy4#1"/>
    <dgm:cxn modelId="{3A950FA6-F81A-450E-9D20-E229F2DAD7AA}" type="presParOf" srcId="{94B23797-1418-4797-9800-705B5F6A468E}" destId="{2B55148F-5CC7-4602-8CB0-8442CC6C994F}" srcOrd="2" destOrd="0" presId="urn:microsoft.com/office/officeart/2005/8/layout/hierarchy4#1"/>
    <dgm:cxn modelId="{D0405687-730B-4F92-8B38-B0196ABB07A6}" type="presParOf" srcId="{2B55148F-5CC7-4602-8CB0-8442CC6C994F}" destId="{8930998F-5740-45B3-B1AB-52BD554C4151}" srcOrd="0" destOrd="0" presId="urn:microsoft.com/office/officeart/2005/8/layout/hierarchy4#1"/>
    <dgm:cxn modelId="{2B1E573D-7694-48D0-B281-93549D136E2A}" type="presParOf" srcId="{8930998F-5740-45B3-B1AB-52BD554C4151}" destId="{D444B5F5-E283-4B90-879C-96B69F898D2A}" srcOrd="0" destOrd="0" presId="urn:microsoft.com/office/officeart/2005/8/layout/hierarchy4#1"/>
    <dgm:cxn modelId="{3E7FF684-8D3A-44FA-8D59-DB2AF41646D4}" type="presParOf" srcId="{8930998F-5740-45B3-B1AB-52BD554C4151}" destId="{DA871955-6856-473E-8E64-5F628EA5BEC3}" srcOrd="1" destOrd="0" presId="urn:microsoft.com/office/officeart/2005/8/layout/hierarchy4#1"/>
    <dgm:cxn modelId="{7DE0BAA8-947A-46EB-9F81-FF47CF9D23E4}" type="presParOf" srcId="{8930998F-5740-45B3-B1AB-52BD554C4151}" destId="{EA722F80-FD74-4053-953F-C170BC15AA88}" srcOrd="2" destOrd="0" presId="urn:microsoft.com/office/officeart/2005/8/layout/hierarchy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0A456-33D1-42B0-9694-ABB8AD774681}">
      <dsp:nvSpPr>
        <dsp:cNvPr id="0" name=""/>
        <dsp:cNvSpPr/>
      </dsp:nvSpPr>
      <dsp:spPr>
        <a:xfrm>
          <a:off x="20172" y="0"/>
          <a:ext cx="3283929" cy="1114252"/>
        </a:xfrm>
        <a:prstGeom prst="roundRect">
          <a:avLst>
            <a:gd name="adj" fmla="val 8000"/>
          </a:avLst>
        </a:prstGeom>
        <a:solidFill>
          <a:srgbClr val="F8E19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ДОХОДЫ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455 368 тыс. руб</a:t>
          </a:r>
          <a:r>
            <a:rPr lang="ru-RU" sz="2000" kern="1200" dirty="0" smtClean="0">
              <a:solidFill>
                <a:schemeClr val="tx1"/>
              </a:solidFill>
            </a:rPr>
            <a:t>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6280" y="26108"/>
        <a:ext cx="3231713" cy="1062036"/>
      </dsp:txXfrm>
    </dsp:sp>
    <dsp:sp modelId="{62D6487C-D38E-46C0-96F0-4E119B656319}">
      <dsp:nvSpPr>
        <dsp:cNvPr id="0" name=""/>
        <dsp:cNvSpPr/>
      </dsp:nvSpPr>
      <dsp:spPr>
        <a:xfrm>
          <a:off x="0" y="1201749"/>
          <a:ext cx="3403950" cy="1161174"/>
        </a:xfrm>
        <a:prstGeom prst="roundRect">
          <a:avLst>
            <a:gd name="adj" fmla="val 8000"/>
          </a:avLst>
        </a:prstGeom>
        <a:solidFill>
          <a:srgbClr val="A5644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РАСХОДЫ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473 606 тыс. руб.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208" y="1228957"/>
        <a:ext cx="3349534" cy="1106758"/>
      </dsp:txXfrm>
    </dsp:sp>
    <dsp:sp modelId="{D444B5F5-E283-4B90-879C-96B69F898D2A}">
      <dsp:nvSpPr>
        <dsp:cNvPr id="0" name=""/>
        <dsp:cNvSpPr/>
      </dsp:nvSpPr>
      <dsp:spPr>
        <a:xfrm>
          <a:off x="55221" y="2507809"/>
          <a:ext cx="3280083" cy="1144263"/>
        </a:xfrm>
        <a:prstGeom prst="roundRect">
          <a:avLst>
            <a:gd name="adj" fmla="val 8000"/>
          </a:avLst>
        </a:prstGeom>
        <a:solidFill>
          <a:srgbClr val="B58B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ДЕФИЦИТ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18238  тыс. руб.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>
        <a:off x="82032" y="2534620"/>
        <a:ext cx="3226461" cy="1090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#1" minVer="12.0">
  <dgm:title val=""/>
  <dgm:desc val=""/>
  <dgm:catLst>
    <dgm:cat type="hierarchy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h" for="des" ptType="node" op="equ"/>
      <dgm:constr type="primFontSz" for="des" forName="txOne" val="100"/>
      <dgm:constr type="primFontSz" for="des" forName="txTwo" refType="primFontSz" refFor="des" refForName="txOne" op="lte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horzOne" refType="w"/>
          <dgm:constr type="w" for="ch" forName="txOne" refType="w" refFor="ch" refForName="horzOne" op="equ"/>
          <dgm:constr type="h" for="ch" forName="txOne" refType="w" refFor="ch" refForName="txOne" fact="0.56"/>
          <dgm:constr type="userH" for="des" ptType="node" refType="h" refFor="ch" refForName="txOne" op="equ"/>
        </dgm:constrLst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08"/>
            </dgm:adjLst>
          </dgm:shape>
          <dgm:constrLst/>
          <dgm:ruleLst>
            <dgm:rule type="primFontSz" val="36" fact="NaN" max="NaN"/>
            <dgm:rule type="primFontSz" val="2" fact="NaN" max="NaN"/>
          </dgm:ruleLst>
        </dgm:layoutNode>
        <dgm:layoutNode name="parTransOne">
          <dgm:alg type="sp"/>
          <dgm:shape xmlns:r="http://schemas.openxmlformats.org/officeDocument/2006/relationships" r:blip="">
            <dgm:adjLst/>
          </dgm:shape>
          <dgm:presOf/>
          <dgm:constrLst/>
        </dgm:layoutNode>
        <dgm:layoutNode name="horzOne">
          <dgm:choose name="Name5">
            <dgm:if name="Name6" func="var" arg="dir" op="equ" val="norm">
              <dgm:alg type="lin">
                <dgm:param type="linDir" val="fromL"/>
                <dgm:param type="nodeVertAlign" val="t"/>
              </dgm:alg>
            </dgm:if>
            <dgm:else name="Name7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vertTwo" refType="w"/>
          </dgm:constrLst>
          <dgm:forEach name="Name8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horzTwo" refType="w"/>
                <dgm:constr type="w" for="ch" forName="txTwo" refType="w" refFor="ch" refForName="horzTwo" op="equ"/>
              </dgm:constrLst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08"/>
                  </dgm:adjLst>
                </dgm:shape>
                <dgm:constrLst>
                  <dgm:constr type="userH"/>
                  <dgm:constr type="h" refType="userH"/>
                </dgm:constrLst>
                <dgm:ruleLst>
                  <dgm:rule type="primFontSz" val="36" fact="NaN" max="NaN"/>
                  <dgm:rule type="primFontSz" val="2" fact="NaN" max="NaN"/>
                </dgm:ruleLst>
              </dgm:layoutNode>
              <dgm:layoutNode name="parTransTwo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  <dgm:layoutNode name="horzTwo">
                <dgm:choose name="Name9">
                  <dgm:if name="Name10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1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vertThree" refType="w"/>
                </dgm:constrLst>
                <dgm:forEach name="Name12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horzThree" refType="w"/>
                      <dgm:constr type="w" for="ch" forName="txThree" refType="w" refFor="ch" refForName="horzThree" op="equ"/>
                    </dgm:constrLst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08"/>
                        </dgm:adjLst>
                      </dgm:shape>
                      <dgm:constrLst>
                        <dgm:constr type="userH"/>
                        <dgm:constr type="h" refType="userH"/>
                      </dgm:constrLst>
                      <dgm:ruleLst>
                        <dgm:rule type="primFontSz" val="36" fact="NaN" max="NaN"/>
                        <dgm:rule type="primFontSz" val="2" fact="NaN" max="NaN"/>
                      </dgm:ruleLst>
                    </dgm:layoutNode>
                    <dgm:layoutNode name="parTransThree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</dgm:layoutNode>
                    <dgm:layoutNode name="horzThree">
                      <dgm:choose name="Name13">
                        <dgm:if name="Name14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15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vertFour" refType="w"/>
                      </dgm:constr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horzFour" refType="w" op="equ"/>
                            <dgm:constr type="w" for="ch" forName="txFour" refType="w" refFor="ch" refForName="horzFour" op="equ"/>
                          </dgm:constrLst>
                          <dgm:layoutNode name="txFour"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08"/>
                              </dgm:adjLst>
                            </dgm:shape>
                            <dgm:constrLst>
                              <dgm:constr type="userH"/>
                              <dgm:constr type="h" refType="userH"/>
                            </dgm:constrLst>
                            <dgm:ruleLst>
                              <dgm:rule type="primFontSz" val="36" fact="NaN" max="NaN"/>
                              <dgm:rule type="primFontSz" val="2" fact="NaN" max="NaN"/>
                            </dgm:ruleLst>
                          </dgm:layoutNode>
                          <dgm:layoutNode name="parTransFour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</dgm:layoutNode>
                          <dgm:layoutNode name="horzFour">
                            <dgm:choose name="Name16">
                              <dgm:if name="Name17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18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vertFour" refType="w"/>
                            </dgm:constrLst>
                            <dgm:forEach name="Name19" ref="repeat"/>
                          </dgm:layoutNode>
                        </dgm:layoutNode>
                        <dgm:choose name="Name20">
                          <dgm:if name="Name21" axis="self" ptType="node" func="revPos" op="gte" val="2">
                            <dgm:forEach name="Name22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>
                                  <dgm:constr type="w" val="15"/>
                                </dgm:constrLst>
                              </dgm:layoutNode>
                            </dgm:forEach>
                          </dgm:if>
                          <dgm:else name="Name23"/>
                        </dgm:choose>
                      </dgm:forEach>
                    </dgm:layoutNode>
                  </dgm:layoutNode>
                  <dgm:choose name="Name24">
                    <dgm:if name="Name25" axis="self" ptType="node" func="revPos" op="gte" val="2">
                      <dgm:forEach name="Name26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val="15"/>
                          </dgm:constrLst>
                        </dgm:layoutNode>
                      </dgm:forEach>
                    </dgm:if>
                    <dgm:else name="Name27"/>
                  </dgm:choose>
                </dgm:forEach>
              </dgm:layoutNode>
            </dgm:layoutNode>
            <dgm:choose name="Name28">
              <dgm:if name="Name29" axis="self" ptType="node" func="revPos" op="gte" val="2">
                <dgm:forEach name="Name30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val="15"/>
                    </dgm:constrLst>
                  </dgm:layoutNode>
                </dgm:forEach>
              </dgm:if>
              <dgm:else name="Name31"/>
            </dgm:choose>
          </dgm:forEach>
        </dgm:layoutNode>
      </dgm:layoutNode>
      <dgm:choose name="Name32">
        <dgm:if name="Name33" axis="self" ptType="node" func="revPos" op="gte" val="2">
          <dgm:forEach name="Name34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>
                <dgm:constr type="w" val="15"/>
              </dgm:constrLst>
            </dgm:layoutNode>
          </dgm:forEach>
        </dgm:if>
        <dgm:else name="Name3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0.40164</cdr:x>
      <cdr:y>0.39378</cdr:y>
    </cdr:from>
    <cdr:to>
      <cdr:x>0.61475</cdr:x>
      <cdr:y>0.6145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183375"/>
          <a:ext cx="1872207" cy="122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0.0523</cdr:x>
      <cdr:y>0.75928</cdr:y>
    </cdr:from>
    <cdr:to>
      <cdr:x>0.15254</cdr:x>
      <cdr:y>0.87617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8343" y="3959625"/>
          <a:ext cx="859310" cy="609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0.00485</cdr:x>
      <cdr:y>0.72151</cdr:y>
    </cdr:from>
    <cdr:to>
      <cdr:x>0.23436</cdr:x>
      <cdr:y>0.98125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618" y="4000470"/>
          <a:ext cx="2016224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0.36506</cdr:x>
      <cdr:y>0.04171</cdr:y>
    </cdr:from>
    <cdr:to>
      <cdr:x>0.8797</cdr:x>
      <cdr:y>0.16188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1484199" y="117511"/>
          <a:ext cx="20923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СТРУКТУРА ДОХОДОВ</a:t>
          </a:r>
          <a:endParaRPr lang="ru-RU" sz="16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0.6563</cdr:x>
      <cdr:y>0.09827</cdr:y>
    </cdr:from>
    <cdr:to>
      <cdr:x>0.80972</cdr:x>
      <cdr:y>0.23615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3953799" y="502373"/>
          <a:ext cx="924276" cy="7048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0.70803</cdr:x>
      <cdr:y>0.42062</cdr:y>
    </cdr:from>
    <cdr:to>
      <cdr:x>0.85032</cdr:x>
      <cdr:y>0.52309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H="1">
          <a:off x="4265427" y="2150198"/>
          <a:ext cx="857250" cy="5238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0.70012</cdr:x>
      <cdr:y>0.57713</cdr:y>
    </cdr:from>
    <cdr:to>
      <cdr:x>0.80972</cdr:x>
      <cdr:y>0.61812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H="1" flipV="1">
          <a:off x="4217803" y="2950298"/>
          <a:ext cx="660272" cy="2095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0.68642</cdr:x>
      <cdr:y>0.60321</cdr:y>
    </cdr:from>
    <cdr:to>
      <cdr:x>0.7465</cdr:x>
      <cdr:y>0.69824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H="1" flipV="1">
          <a:off x="4135252" y="3083648"/>
          <a:ext cx="361950" cy="4857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0.64331</cdr:x>
      <cdr:y>0.63489</cdr:y>
    </cdr:from>
    <cdr:to>
      <cdr:x>0.65457</cdr:x>
      <cdr:y>0.77091</cdr:y>
    </cdr:to>
    <cdr:cxnSp macro="">
      <cdr:nvCxnSpPr>
        <cdr:cNvPr id="14" name="Прямая со стрелкой 13"/>
        <cdr:cNvCxnSpPr/>
      </cdr:nvCxnSpPr>
      <cdr:spPr>
        <a:xfrm xmlns:a="http://schemas.openxmlformats.org/drawingml/2006/main" flipV="1">
          <a:off x="3875532" y="3245574"/>
          <a:ext cx="67819" cy="6953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0.117</cdr:x>
      <cdr:y>0.63489</cdr:y>
    </cdr:from>
    <cdr:to>
      <cdr:x>0.24349</cdr:x>
      <cdr:y>0.82447</cdr:y>
    </cdr:to>
    <cdr:cxnSp macro="">
      <cdr:nvCxnSpPr>
        <cdr:cNvPr id="18" name="Прямая со стрелкой 17"/>
        <cdr:cNvCxnSpPr/>
      </cdr:nvCxnSpPr>
      <cdr:spPr>
        <a:xfrm xmlns:a="http://schemas.openxmlformats.org/drawingml/2006/main" flipV="1">
          <a:off x="704850" y="3245573"/>
          <a:ext cx="762000" cy="96916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0.17392</cdr:x>
      <cdr:y>0.56781</cdr:y>
    </cdr:from>
    <cdr:to>
      <cdr:x>0.21819</cdr:x>
      <cdr:y>0.60135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 flipV="1">
          <a:off x="1047750" y="2902673"/>
          <a:ext cx="266700" cy="1714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0.13597</cdr:x>
      <cdr:y>0.44484</cdr:y>
    </cdr:from>
    <cdr:to>
      <cdr:x>0.2087</cdr:x>
      <cdr:y>0.46906</cdr:y>
    </cdr:to>
    <cdr:cxnSp macro="">
      <cdr:nvCxnSpPr>
        <cdr:cNvPr id="24" name="Прямая со стрелкой 23"/>
        <cdr:cNvCxnSpPr/>
      </cdr:nvCxnSpPr>
      <cdr:spPr>
        <a:xfrm xmlns:a="http://schemas.openxmlformats.org/drawingml/2006/main" flipV="1">
          <a:off x="819150" y="2274023"/>
          <a:ext cx="438150" cy="1238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0.12965</cdr:x>
      <cdr:y>0.26038</cdr:y>
    </cdr:from>
    <cdr:to>
      <cdr:x>0.25455</cdr:x>
      <cdr:y>0.31627</cdr:y>
    </cdr:to>
    <cdr:cxnSp macro="">
      <cdr:nvCxnSpPr>
        <cdr:cNvPr id="27" name="Прямая со стрелкой 26"/>
        <cdr:cNvCxnSpPr/>
      </cdr:nvCxnSpPr>
      <cdr:spPr>
        <a:xfrm xmlns:a="http://schemas.openxmlformats.org/drawingml/2006/main">
          <a:off x="781050" y="1331048"/>
          <a:ext cx="752475" cy="2857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0.33203</cdr:x>
      <cdr:y>0.13181</cdr:y>
    </cdr:from>
    <cdr:to>
      <cdr:x>0.34872</cdr:x>
      <cdr:y>0.2082</cdr:y>
    </cdr:to>
    <cdr:cxnSp macro="">
      <cdr:nvCxnSpPr>
        <cdr:cNvPr id="29" name="Прямая со стрелкой 28"/>
        <cdr:cNvCxnSpPr/>
      </cdr:nvCxnSpPr>
      <cdr:spPr>
        <a:xfrm xmlns:a="http://schemas.openxmlformats.org/drawingml/2006/main">
          <a:off x="2000250" y="673823"/>
          <a:ext cx="100566" cy="3905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0.44744</cdr:x>
      <cdr:y>0.07778</cdr:y>
    </cdr:from>
    <cdr:to>
      <cdr:x>0.50753</cdr:x>
      <cdr:y>0.16535</cdr:y>
    </cdr:to>
    <cdr:cxnSp macro="">
      <cdr:nvCxnSpPr>
        <cdr:cNvPr id="31" name="Прямая со стрелкой 30"/>
        <cdr:cNvCxnSpPr/>
      </cdr:nvCxnSpPr>
      <cdr:spPr>
        <a:xfrm xmlns:a="http://schemas.openxmlformats.org/drawingml/2006/main" flipH="1">
          <a:off x="2695575" y="397598"/>
          <a:ext cx="361950" cy="4476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0.33098</cdr:x>
      <cdr:y>0.74622</cdr:y>
    </cdr:from>
    <cdr:to>
      <cdr:x>0.36646</cdr:x>
      <cdr:y>0.82634</cdr:y>
    </cdr:to>
    <cdr:cxnSp macro="">
      <cdr:nvCxnSpPr>
        <cdr:cNvPr id="37" name="Прямая со стрелкой 36"/>
        <cdr:cNvCxnSpPr/>
      </cdr:nvCxnSpPr>
      <cdr:spPr>
        <a:xfrm xmlns:a="http://schemas.openxmlformats.org/drawingml/2006/main" flipV="1">
          <a:off x="1993936" y="3814686"/>
          <a:ext cx="213759" cy="4095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0.29412</cdr:x>
      <cdr:y>0.33333</cdr:y>
    </cdr:from>
    <cdr:to>
      <cdr:x>0.40083</cdr:x>
      <cdr:y>0.52574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0.2908</cdr:x>
      <cdr:y>0.06737</cdr:y>
    </cdr:from>
    <cdr:to>
      <cdr:x>0.34277</cdr:x>
      <cdr:y>0.93241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2353434" y="395287"/>
          <a:ext cx="420597" cy="5075536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rgbClr val="FF6600"/>
          </a:solidFill>
        </a:ln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0.32788</cdr:x>
      <cdr:y>0.36792</cdr:y>
    </cdr:from>
    <cdr:to>
      <cdr:x>0.45757</cdr:x>
      <cdr:y>0.71943</cdr:y>
    </cdr:to>
    <cdr:sp macro="" textlink="">
      <cdr:nvSpPr>
        <cdr:cNvPr id="3" name="Выноска 1 2"/>
        <cdr:cNvSpPr/>
      </cdr:nvSpPr>
      <cdr:spPr>
        <a:xfrm xmlns:a="http://schemas.openxmlformats.org/drawingml/2006/main">
          <a:off x="2653567" y="2158712"/>
          <a:ext cx="1049591" cy="2062450"/>
        </a:xfrm>
        <a:prstGeom xmlns:a="http://schemas.openxmlformats.org/drawingml/2006/main" prst="borderCallout1">
          <a:avLst>
            <a:gd name="adj1" fmla="val 1566"/>
            <a:gd name="adj2" fmla="val 491"/>
            <a:gd name="adj3" fmla="val 115364"/>
            <a:gd name="adj4" fmla="val -13824"/>
          </a:avLst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>
            <a:lnSpc>
              <a:spcPts val="1500"/>
            </a:lnSpc>
          </a:pPr>
          <a:endParaRPr lang="ru-RU" sz="1600" dirty="0">
            <a:solidFill>
              <a:schemeClr val="tx1"/>
            </a:solidFill>
          </a:endParaRPr>
        </a:p>
        <a:p xmlns:a="http://schemas.openxmlformats.org/drawingml/2006/main">
          <a:pPr algn="ctr">
            <a:lnSpc>
              <a:spcPts val="1500"/>
            </a:lnSpc>
          </a:pPr>
          <a:r>
            <a: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Всего расходов </a:t>
          </a:r>
          <a:r>
            <a:rPr lang="ru-RU" sz="16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473606 </a:t>
          </a:r>
          <a:r>
            <a: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руб.</a:t>
          </a:r>
        </a:p>
        <a:p xmlns:a="http://schemas.openxmlformats.org/drawingml/2006/main">
          <a:pPr algn="ctr">
            <a:lnSpc>
              <a:spcPts val="1700"/>
            </a:lnSpc>
          </a:pPr>
          <a:r>
            <a: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(100%)</a:t>
          </a:r>
          <a:endParaRPr lang="ru-RU" sz="1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0.67722</cdr:x>
      <cdr:y>0.68919</cdr:y>
    </cdr:from>
    <cdr:to>
      <cdr:x>0.76387</cdr:x>
      <cdr:y>0.74775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H="1" flipV="1">
          <a:off x="3413052" y="1626782"/>
          <a:ext cx="436737" cy="13822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0.64346</cdr:x>
      <cdr:y>0.10811</cdr:y>
    </cdr:from>
    <cdr:to>
      <cdr:x>0.82068</cdr:x>
      <cdr:y>0.27478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H="1">
          <a:off x="3242930" y="255182"/>
          <a:ext cx="893135" cy="39340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0.13463</cdr:x>
      <cdr:y>0.22072</cdr:y>
    </cdr:from>
    <cdr:to>
      <cdr:x>0.26371</cdr:x>
      <cdr:y>0.43243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678489" y="520996"/>
          <a:ext cx="650581" cy="4997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0.24587</cdr:x>
      <cdr:y>0.12992</cdr:y>
    </cdr:from>
    <cdr:to>
      <cdr:x>0.49587</cdr:x>
      <cdr:y>0.18418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265273" y="356388"/>
          <a:ext cx="1286540" cy="14885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0.69421</cdr:x>
      <cdr:y>0.69193</cdr:y>
    </cdr:from>
    <cdr:to>
      <cdr:x>0.81405</cdr:x>
      <cdr:y>0.80046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H="1" flipV="1">
          <a:off x="3572539" y="1898109"/>
          <a:ext cx="616688" cy="29771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0.05066</cdr:x>
      <cdr:y>1.78464E-7</cdr:y>
    </cdr:from>
    <cdr:to>
      <cdr:x>0.43149</cdr:x>
      <cdr:y>0.05882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7536" y="1"/>
          <a:ext cx="1409675" cy="3296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УТОЧНЕНЫЙ ПЛАН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0.37536</cdr:x>
      <cdr:y>0.32011</cdr:y>
    </cdr:from>
    <cdr:to>
      <cdr:x>0.72171</cdr:x>
      <cdr:y>0.60743</cdr:y>
    </cdr:to>
    <cdr:sp macro="" textlink="">
      <cdr:nvSpPr>
        <cdr:cNvPr id="15" name="Блок-схема: узел 14"/>
        <cdr:cNvSpPr/>
      </cdr:nvSpPr>
      <cdr:spPr>
        <a:xfrm xmlns:a="http://schemas.openxmlformats.org/drawingml/2006/main">
          <a:off x="1705418" y="1729500"/>
          <a:ext cx="1573618" cy="1552354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8E19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400" b="1" dirty="0" smtClean="0">
            <a:solidFill>
              <a:schemeClr val="tx1"/>
            </a:solidFill>
          </a:endParaRPr>
        </a:p>
        <a:p xmlns:a="http://schemas.openxmlformats.org/drawingml/2006/main">
          <a:endParaRPr lang="ru-RU" sz="14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455 368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0.44524</cdr:x>
      <cdr:y>0.16211</cdr:y>
    </cdr:from>
    <cdr:to>
      <cdr:x>0.70149</cdr:x>
      <cdr:y>0.2583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H="1">
          <a:off x="2073349" y="764548"/>
          <a:ext cx="1193282" cy="45365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0.19636</cdr:x>
      <cdr:y>0.14407</cdr:y>
    </cdr:from>
    <cdr:to>
      <cdr:x>0.33793</cdr:x>
      <cdr:y>0.30639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>
          <a:off x="914400" y="679488"/>
          <a:ext cx="659219" cy="7655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0.8471</cdr:x>
      <cdr:y>0.73248</cdr:y>
    </cdr:from>
    <cdr:to>
      <cdr:x>0.89962</cdr:x>
      <cdr:y>0.90381</cdr:y>
    </cdr:to>
    <cdr:cxnSp macro="">
      <cdr:nvCxnSpPr>
        <cdr:cNvPr id="14" name="Прямая со стрелкой 13"/>
        <cdr:cNvCxnSpPr/>
      </cdr:nvCxnSpPr>
      <cdr:spPr>
        <a:xfrm xmlns:a="http://schemas.openxmlformats.org/drawingml/2006/main" flipH="1" flipV="1">
          <a:off x="3944679" y="3454585"/>
          <a:ext cx="244549" cy="80807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0.83568</cdr:x>
      <cdr:y>0.66585</cdr:y>
    </cdr:from>
    <cdr:to>
      <cdr:x>0.86359</cdr:x>
      <cdr:y>0.80447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 flipV="1">
          <a:off x="3785190" y="3421689"/>
          <a:ext cx="126409" cy="71238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0.50939</cdr:x>
      <cdr:y>0.06065</cdr:y>
    </cdr:from>
    <cdr:to>
      <cdr:x>0.69953</cdr:x>
      <cdr:y>0.20134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H="1">
          <a:off x="2307265" y="311668"/>
          <a:ext cx="861237" cy="7230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0.39906</cdr:x>
      <cdr:y>0.1372</cdr:y>
    </cdr:from>
    <cdr:to>
      <cdr:x>0.4507</cdr:x>
      <cdr:y>0.20755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>
          <a:off x="1807535" y="705072"/>
          <a:ext cx="233916" cy="3615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0.1456</cdr:x>
      <cdr:y>0.18294</cdr:y>
    </cdr:from>
    <cdr:to>
      <cdr:x>0.32702</cdr:x>
      <cdr:y>0.23854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659495" y="940096"/>
          <a:ext cx="821753" cy="2857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0.02327</cdr:x>
      <cdr:y>0.07698</cdr:y>
    </cdr:from>
    <cdr:to>
      <cdr:x>0.32447</cdr:x>
      <cdr:y>0.17849</cdr:y>
    </cdr:to>
    <cdr:sp macro="" textlink="">
      <cdr:nvSpPr>
        <cdr:cNvPr id="3" name="Rectangle 5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52394" y="426173"/>
          <a:ext cx="1972547" cy="56197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="horz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 xmlns:a="http://schemas.openxmlformats.org/drawingml/2006/main">
          <a:lvl1pPr marL="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rtl="0" latinLnBrk="0">
            <a:defRPr lang="ru-RU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  <a:extLst/>
        </a:lstStyle>
        <a:p xmlns:a="http://schemas.openxmlformats.org/drawingml/2006/main">
          <a:r>
            <a:rPr lang="ru-RU" sz="1050" dirty="0" smtClean="0"/>
            <a:t>ПО ВИДАМ НАЛОГОВЫХ ПОСТУПЛЕНИЙ</a:t>
          </a:r>
          <a:endParaRPr lang="ru-RU" sz="1050" dirty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0.22525</cdr:x>
      <cdr:y>0.25718</cdr:y>
    </cdr:from>
    <cdr:to>
      <cdr:x>0.33416</cdr:x>
      <cdr:y>0.38195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687350" y="962025"/>
          <a:ext cx="332341" cy="4667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0.53426</cdr:x>
      <cdr:y>0.22917</cdr:y>
    </cdr:from>
    <cdr:to>
      <cdr:x>0.59045</cdr:x>
      <cdr:y>0.33102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 flipH="1">
          <a:off x="1630325" y="857250"/>
          <a:ext cx="17145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49" cy="49625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t" anchorCtr="0" compatLnSpc="1">
            <a:prstTxWarp prst="textNoShape">
              <a:avLst/>
            </a:prstTxWarp>
          </a:bodyPr>
          <a:lstStyle>
            <a:lvl1pPr algn="l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4548" cy="49625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t" anchorCtr="0" compatLnSpc="1">
            <a:prstTxWarp prst="textNoShape">
              <a:avLst/>
            </a:prstTxWarp>
          </a:bodyPr>
          <a:lstStyle>
            <a:lvl1pPr algn="r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4549" cy="49625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b" anchorCtr="0" compatLnSpc="1">
            <a:prstTxWarp prst="textNoShape">
              <a:avLst/>
            </a:prstTxWarp>
          </a:bodyPr>
          <a:lstStyle>
            <a:lvl1pPr algn="l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28800"/>
            <a:ext cx="2944548" cy="49625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b" anchorCtr="0" compatLnSpc="1">
            <a:prstTxWarp prst="textNoShape">
              <a:avLst/>
            </a:prstTxWarp>
          </a:bodyPr>
          <a:lstStyle>
            <a:lvl1pPr algn="r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A423BB-B039-4A68-83B1-7AF017F72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8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49" cy="49625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t" anchorCtr="0" compatLnSpc="1">
            <a:prstTxWarp prst="textNoShape">
              <a:avLst/>
            </a:prstTxWarp>
          </a:bodyPr>
          <a:lstStyle>
            <a:lvl1pPr algn="l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4548" cy="49625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t" anchorCtr="0" compatLnSpc="1">
            <a:prstTxWarp prst="textNoShape">
              <a:avLst/>
            </a:prstTxWarp>
          </a:bodyPr>
          <a:lstStyle>
            <a:lvl1pPr algn="r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658" y="4716778"/>
            <a:ext cx="5440360" cy="446310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4549" cy="49625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b" anchorCtr="0" compatLnSpc="1">
            <a:prstTxWarp prst="textNoShape">
              <a:avLst/>
            </a:prstTxWarp>
          </a:bodyPr>
          <a:lstStyle>
            <a:lvl1pPr algn="l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28800"/>
            <a:ext cx="2944548" cy="49625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318" tIns="46659" rIns="93318" bIns="46659" numCol="1" anchor="b" anchorCtr="0" compatLnSpc="1">
            <a:prstTxWarp prst="textNoShape">
              <a:avLst/>
            </a:prstTxWarp>
          </a:bodyPr>
          <a:lstStyle>
            <a:lvl1pPr algn="r" defTabSz="91955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EB149B7-9C4B-4EFA-917C-B6CAEEC1A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708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34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1541" y="9428800"/>
            <a:ext cx="2944548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32" tIns="46666" rIns="93332" bIns="46666" anchor="b"/>
          <a:lstStyle>
            <a:lvl1pPr defTabSz="92233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233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233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233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233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91D4C71-3D40-4D35-86C0-42F44623D977}" type="slidenum">
              <a:rPr lang="ru-RU" altLang="ru-RU"/>
              <a:pPr algn="r" eaLnBrk="1" hangingPunct="1"/>
              <a:t>1</a:t>
            </a:fld>
            <a:endParaRPr lang="ru-RU" alt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0937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658" y="4715192"/>
            <a:ext cx="5440360" cy="446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32" tIns="46666" rIns="93332" bIns="46666"/>
          <a:lstStyle/>
          <a:p>
            <a:pPr eaLnBrk="1" hangingPunct="1"/>
            <a:endParaRPr lang="en-US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335478E-A24B-4C93-9296-2EACA2CE6271}" type="slidenum">
              <a:rPr lang="ru-RU" altLang="ru-RU"/>
              <a:pPr algn="r" eaLnBrk="1" hangingPunct="1"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C67325A-586F-4165-9412-56A34D49C7A1}" type="slidenum">
              <a:rPr lang="ru-RU" altLang="ru-RU"/>
              <a:pPr algn="r" eaLnBrk="1" hangingPunct="1"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C0DA976-BBD0-48C5-95E5-6C7654A8971D}" type="slidenum">
              <a:rPr lang="ru-RU" altLang="ru-RU"/>
              <a:pPr algn="r" eaLnBrk="1" hangingPunct="1"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3FBA62B-ACDB-4510-BCB5-40C26194C2BF}" type="slidenum">
              <a:rPr lang="ru-RU" altLang="ru-RU"/>
              <a:pPr algn="r" eaLnBrk="1" hangingPunct="1"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AE3968C-63A3-4323-99D7-12AF093324D3}" type="slidenum">
              <a:rPr lang="ru-RU" altLang="ru-RU"/>
              <a:pPr algn="r" eaLnBrk="1" hangingPunct="1"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7652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A8D85E3-73DA-46BE-A018-B96B2CA786E1}" type="slidenum">
              <a:rPr lang="ru-RU" altLang="ru-RU"/>
              <a:pPr algn="r" eaLnBrk="1" hangingPunct="1"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8676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2939223-BE35-49CB-A010-74A13FE0613A}" type="slidenum">
              <a:rPr lang="ru-RU" altLang="ru-RU"/>
              <a:pPr algn="r" eaLnBrk="1" hangingPunct="1"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6570410-9223-436E-A205-27B3A79AB442}" type="slidenum">
              <a:rPr lang="ru-RU" altLang="ru-RU"/>
              <a:pPr algn="r" eaLnBrk="1" hangingPunct="1"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92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4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46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18AA84F-0117-4690-A7C7-88F1B530C262}" type="slidenum">
              <a:rPr lang="ru-RU" altLang="ru-RU"/>
              <a:pPr algn="r" eaLnBrk="1" hangingPunct="1"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1" y="9428800"/>
            <a:ext cx="2944548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15" tIns="46359" rIns="92715" bIns="46359" anchor="b"/>
          <a:lstStyle>
            <a:lvl1pPr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945471D-0EC4-4C63-934B-C2E3EFD10A47}" type="slidenum">
              <a:rPr lang="ru-RU" altLang="ru-RU"/>
              <a:pPr algn="r" eaLnBrk="1" hangingPunct="1"/>
              <a:t>9</a:t>
            </a:fld>
            <a:endParaRPr lang="ru-RU" alt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0937" cy="37211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658" y="4715192"/>
            <a:ext cx="5440360" cy="446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15" tIns="46359" rIns="92715" bIns="46359"/>
          <a:lstStyle/>
          <a:p>
            <a:pPr eaLnBrk="1" hangingPunct="1"/>
            <a:endParaRPr lang="en-US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1541" y="9428800"/>
            <a:ext cx="2944548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15" tIns="46359" rIns="92715" bIns="46359" anchor="b"/>
          <a:lstStyle>
            <a:lvl1pPr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7600134-9E5A-4E18-9BDB-71FC214EA2C2}" type="slidenum">
              <a:rPr lang="ru-RU" altLang="ru-RU"/>
              <a:pPr algn="r" eaLnBrk="1" hangingPunct="1"/>
              <a:t>10</a:t>
            </a:fld>
            <a:endParaRPr lang="ru-RU" alt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0937" cy="3721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658" y="4715192"/>
            <a:ext cx="5440360" cy="446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15" tIns="46359" rIns="92715" bIns="46359"/>
          <a:lstStyle/>
          <a:p>
            <a:pPr eaLnBrk="1" hangingPunct="1"/>
            <a:endParaRPr lang="en-US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xfrm>
            <a:off x="680244" y="4715192"/>
            <a:ext cx="5437188" cy="4466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5" tIns="46263" rIns="92525" bIns="46263" anchor="b"/>
          <a:lstStyle>
            <a:lvl1pPr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C57AE6F-CAE3-4B88-8072-3A5B63BBBB86}" type="slidenum">
              <a:rPr lang="ru-RU" altLang="ru-RU"/>
              <a:pPr algn="r" eaLnBrk="1" hangingPunct="1"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F6F9D-C9A2-4F1D-AF86-6A01E25CA961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8B2E-2559-4703-BB97-44E8DA180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783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F77BD-B41C-40C8-AE3C-9F6CD132E3CB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2D8E6-9DD6-43AD-B655-9DD8896C0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0505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168FE-2DE6-454D-9D34-67B76A405B9B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8FD5-74A3-4DE7-8102-C17237394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0259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EC53F-8CDD-451D-8688-187CAEC58EAD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B674E-29F5-4D9A-8901-3D560178D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8539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4A15-8D13-4DAC-995B-3DACBC7B47B0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536F-015D-42B4-B584-D624FC312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7443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6B783-2C2C-44F2-B647-D46D7E8A02A9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A40A-88B7-452A-9948-A8C9D13EA7A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1989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0687-9E3F-4CBF-8E0D-87FAA60DCBA8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FA19-4F13-45F8-BC14-CB592BFF94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543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D00C-B092-4779-B480-FC47A5241E13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36837-C507-4910-9539-4C1E610DEB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351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963FB-1D21-4FC7-8257-AF2B0E9DE1FC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EABC7-FEE8-4574-A08F-0223CB86E8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8651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F84E2-E940-4033-ACB3-04C51168C518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BE3A0-C9FF-4E6E-B9A1-20410092C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3844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95C6-DDB3-4803-AD84-50B0F46DA7D8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5F35F-860C-4451-ADCE-A3C23C2435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760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6D6CF-F7FF-401C-8865-5DA60876D735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DBB3-2BA6-425A-8076-57543A3C3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6005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FE51C-3A4B-4F04-9832-DDA6CFC2149E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681A7-2A0F-4EB9-BCD8-4F67918AAC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5966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2DB8E-2E24-4B80-BF51-CF367BFFD9C0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7DAE4-6D0C-4D19-B12D-41D6DDD3AD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7992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9ECC-E7D2-426E-95BF-908736AA3851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C194-721D-4623-B9E6-44C316D824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6310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EA9F5-F288-4710-BBC8-AF22AEA08111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7383-6C4A-487C-92FE-71EC9815DA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9614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524F3-A974-43CE-BBFB-805990246813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DAF5-6659-453E-8E75-5C761C0216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326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330C0-2E9B-4ADF-8B8F-A67AB04999C6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EDEE4-E8D9-4F10-A40E-9A1E7720FC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4103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8F6A-18D7-4B30-A259-D52C2FC23DA2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DCD8C-4138-438D-91E1-19F5EDE76D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5367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3A64C8-11D4-4932-81D1-655EAD071303}" type="datetime1">
              <a:rPr lang="ru-RU" smtClean="0">
                <a:solidFill>
                  <a:srgbClr val="000000"/>
                </a:solidFill>
              </a:rPr>
              <a:pPr/>
              <a:t>28.04.2020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17B1CA-9955-4BE6-AA77-EC44CA8AD78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8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59A80-EB18-422C-A008-DD9D6010FEA3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EF7D5-F33E-4CF2-A464-BFC282A02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051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0BA05-2074-40F3-B87F-356498B99D44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92FB-7053-47EA-A25F-8D5641B7A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971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ED500-23D3-4376-BA0E-8C7E1E7C6B38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0370-BBF7-4FAA-AF2A-E5A7ECF4A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567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EDB13-2DA0-423A-9B68-4C84C170D471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3021-0A43-4BE7-B252-2B9E6EA1A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054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0E4C-9A61-4A15-95C4-A76140B32D1D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222CD-BA14-4FE2-924F-F971D794B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4257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D59C-1098-4ED6-84D3-B905E8616669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379F4-BD61-4A86-BB73-E0EFC21FE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69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15D48-EF86-47E5-8CB7-33DC98732082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F8907-B5AB-4C50-8105-E34A2FAAD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509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2F557C-1CED-410F-B389-81A29CCD3B30}" type="datetime1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8013" y="6499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6095FB-2035-4F40-9167-133827D14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BB6AC2-B175-4CDC-80FC-5FA5ACD9C52D}" type="datetime1">
              <a:rPr lang="ru-RU">
                <a:solidFill>
                  <a:srgbClr val="000000"/>
                </a:solidFill>
              </a:rPr>
              <a:pPr>
                <a:defRPr/>
              </a:pPr>
              <a:t>28.04.2020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8013" y="6499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CBCAF8-AA5E-41A2-9921-7A1711E350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0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3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4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5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Chart1.xls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6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.jpeg"/><Relationship Id="rId5" Type="http://schemas.openxmlformats.org/officeDocument/2006/relationships/diagramQuickStyle" Target="../diagrams/quickStyle1.xml"/><Relationship Id="rId10" Type="http://schemas.openxmlformats.org/officeDocument/2006/relationships/chart" Target="../charts/chart3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2.xml"/><Relationship Id="rId14" Type="http://schemas.openxmlformats.org/officeDocument/2006/relationships/chart" Target="../charts/char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6.xml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10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18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chart" Target="../charts/char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Прямоугольник 12"/>
          <p:cNvSpPr>
            <a:spLocks noChangeArrowheads="1"/>
          </p:cNvSpPr>
          <p:nvPr/>
        </p:nvSpPr>
        <p:spPr bwMode="auto">
          <a:xfrm>
            <a:off x="1122363" y="130175"/>
            <a:ext cx="7439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 «Ржевский район»</a:t>
            </a:r>
            <a:endParaRPr lang="ru-RU" altLang="ru-RU" sz="1600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Прямоугольник 12"/>
          <p:cNvSpPr>
            <a:spLocks noChangeArrowheads="1"/>
          </p:cNvSpPr>
          <p:nvPr/>
        </p:nvSpPr>
        <p:spPr bwMode="auto">
          <a:xfrm>
            <a:off x="581025" y="1971675"/>
            <a:ext cx="8105775" cy="3046988"/>
          </a:xfrm>
          <a:prstGeom prst="rect">
            <a:avLst/>
          </a:prstGeom>
          <a:noFill/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i="1" spc="50" dirty="0">
                <a:ln w="11430">
                  <a:solidFill>
                    <a:srgbClr val="C00000"/>
                  </a:solidFill>
                </a:ln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Отчет</a:t>
            </a:r>
          </a:p>
          <a:p>
            <a:pPr>
              <a:defRPr/>
            </a:pPr>
            <a:r>
              <a:rPr lang="ru-RU" sz="4800" b="1" i="1" spc="50" dirty="0">
                <a:ln w="11430">
                  <a:solidFill>
                    <a:srgbClr val="C00000"/>
                  </a:solidFill>
                </a:ln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 исполнении бюджета </a:t>
            </a:r>
          </a:p>
          <a:p>
            <a:pPr>
              <a:defRPr/>
            </a:pPr>
            <a:r>
              <a:rPr lang="ru-RU" sz="4800" b="1" i="1" spc="50" dirty="0">
                <a:ln w="11430">
                  <a:solidFill>
                    <a:srgbClr val="C00000"/>
                  </a:solidFill>
                </a:ln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 «Ржевский район» </a:t>
            </a:r>
          </a:p>
          <a:p>
            <a:pPr>
              <a:defRPr/>
            </a:pPr>
            <a:r>
              <a:rPr lang="ru-RU" sz="4800" b="1" i="1" spc="50" dirty="0">
                <a:ln w="11430">
                  <a:solidFill>
                    <a:srgbClr val="C00000"/>
                  </a:solidFill>
                </a:ln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2019 год</a:t>
            </a:r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0"/>
            <a:ext cx="809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544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4" name="Picture 15" descr="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5" descr="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Прямоугольник 12"/>
          <p:cNvSpPr>
            <a:spLocks noChangeArrowheads="1"/>
          </p:cNvSpPr>
          <p:nvPr/>
        </p:nvSpPr>
        <p:spPr bwMode="auto">
          <a:xfrm>
            <a:off x="1122363" y="130175"/>
            <a:ext cx="8021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Расходы за 2019 год в разрезе муниципальных программ (тыс. руб.) 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0" y="4157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endParaRPr lang="ru-RU" altLang="ru-RU" sz="1400"/>
          </a:p>
        </p:txBody>
      </p:sp>
      <p:graphicFrame>
        <p:nvGraphicFramePr>
          <p:cNvPr id="5128" name="Объект 1"/>
          <p:cNvGraphicFramePr>
            <a:graphicFrameLocks noChangeAspect="1"/>
          </p:cNvGraphicFramePr>
          <p:nvPr/>
        </p:nvGraphicFramePr>
        <p:xfrm>
          <a:off x="-804863" y="1741488"/>
          <a:ext cx="6086476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Лист" r:id="rId5" imgW="10210800" imgH="7277190" progId="Excel.Sheet.12">
                  <p:embed/>
                </p:oleObj>
              </mc:Choice>
              <mc:Fallback>
                <p:oleObj name="Лист" r:id="rId5" imgW="10210800" imgH="7277190" progId="Excel.Shee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04863" y="1741488"/>
                        <a:ext cx="6086476" cy="442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5"/>
          <p:cNvSpPr txBox="1">
            <a:spLocks/>
          </p:cNvSpPr>
          <p:nvPr/>
        </p:nvSpPr>
        <p:spPr bwMode="auto">
          <a:xfrm>
            <a:off x="0" y="990600"/>
            <a:ext cx="4475163" cy="381000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ru-RU" altLang="ru-RU" sz="1800" b="1">
                <a:solidFill>
                  <a:srgbClr val="FFFF99"/>
                </a:solidFill>
              </a:rPr>
              <a:t>Доля программных расходов – 99,6%</a:t>
            </a:r>
          </a:p>
        </p:txBody>
      </p:sp>
      <p:graphicFrame>
        <p:nvGraphicFramePr>
          <p:cNvPr id="17" name="Объект 14"/>
          <p:cNvGraphicFramePr>
            <a:graphicFrameLocks noGrp="1"/>
          </p:cNvGraphicFramePr>
          <p:nvPr/>
        </p:nvGraphicFramePr>
        <p:xfrm>
          <a:off x="4475163" y="990600"/>
          <a:ext cx="4668837" cy="5489578"/>
        </p:xfrm>
        <a:graphic>
          <a:graphicData uri="http://schemas.openxmlformats.org/drawingml/2006/table">
            <a:tbl>
              <a:tblPr/>
              <a:tblGrid>
                <a:gridCol w="373062"/>
                <a:gridCol w="2867025"/>
                <a:gridCol w="742950"/>
                <a:gridCol w="685800"/>
              </a:tblGrid>
              <a:tr h="382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план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исполнено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2729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Всего расходы бюджета: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498380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473606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96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Программная часть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496004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471573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Развитие муниципальной системы образования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195059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183638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5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Культура муниципального образования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35578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35544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09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Развитие физической культуры и спорта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240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233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09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Социальная поддержка и защита населения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7377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6959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Развитие ЖКХ и благоустройство территории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20836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20185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83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Развитие транспортного комплекса и дорожного хозяйства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144660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138307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Экономическое развитие и инновационная экономика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35429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34510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Управление муниципальными финансами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25804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23300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Муниципальное управление и гражданское общество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22586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22382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Управление имущественными и земельными ресурсами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7935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6015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2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Развитие туризма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500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500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6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Расходы, не включенные в муниципальные программы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2376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2033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5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Резервный фонд</a:t>
                      </a:r>
                      <a:endParaRPr kumimoji="0" lang="ru-RU" sz="1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100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-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36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Средства на реализацию мероприятий по обращениям, поступающим к депутатам Собрания депутатов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700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688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1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Trebuchet MS" pitchFamily="34" charset="0"/>
                      </a:endParaRP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Расходы на представительные органы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1576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rebuchet MS" pitchFamily="34" charset="0"/>
                        </a:rPr>
                        <a:t>1345</a:t>
                      </a:r>
                    </a:p>
                  </a:txBody>
                  <a:tcPr marL="49310" marR="4931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pic>
        <p:nvPicPr>
          <p:cNvPr id="520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-125123" y="-7649"/>
            <a:ext cx="477548" cy="2756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B145FE2-0528-4F53-BB35-ABD8AFAC2065}" type="slidenum">
              <a:rPr lang="ru-RU" altLang="ru-RU" sz="1400" smtClean="0"/>
              <a:pPr eaLnBrk="1" hangingPunct="1"/>
              <a:t>10</a:t>
            </a:fld>
            <a:endParaRPr lang="ru-RU" alt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12"/>
          <p:cNvSpPr>
            <a:spLocks noChangeArrowheads="1"/>
          </p:cNvSpPr>
          <p:nvPr/>
        </p:nvSpPr>
        <p:spPr bwMode="auto">
          <a:xfrm>
            <a:off x="1323975" y="0"/>
            <a:ext cx="7700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«Развитие муниципальной системы образования Ржевского района Тверской области на 2018-2023 годы»</a:t>
            </a: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1554956" y="665105"/>
            <a:ext cx="7239000" cy="60016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</a:t>
            </a:r>
            <a:r>
              <a:rPr sz="1100" dirty="0">
                <a:cs typeface="Times New Roman" pitchFamily="18" charset="0"/>
              </a:rPr>
              <a:t>Обеспечение</a:t>
            </a:r>
            <a:r>
              <a:rPr lang="ru-RU" sz="1100" dirty="0">
                <a:cs typeface="Times New Roman" pitchFamily="18" charset="0"/>
              </a:rPr>
              <a:t> позитивной социализации и учебной успешности каждого ребенка, усиление вклада образования в развитие экономики с учетом изменения культурной, социальной и технологической среды </a:t>
            </a:r>
            <a:r>
              <a:rPr sz="1100" dirty="0">
                <a:cs typeface="Times New Roman" pitchFamily="18" charset="0"/>
              </a:rPr>
              <a:t> 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984750" y="1206311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183638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800600" y="1438218"/>
          <a:ext cx="4391025" cy="530979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05225">
                  <a:extLst>
                    <a:ext uri="{9D8B030D-6E8A-4147-A177-3AD203B41FA5}"/>
                  </a:extLst>
                </a:gridCol>
                <a:gridCol w="685800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Модернизация</a:t>
                      </a:r>
                      <a:r>
                        <a:rPr kumimoji="0"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общего образования детей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136307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2111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Финансовое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обеспечение муниципального задания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111972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7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Комплексная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безопасность здания и укрепление МТБ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9000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Подвоз учащихся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7235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2440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 питания учащихся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начальных классов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2245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2167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Приобретение транспортных средств для подвоза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2357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8470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Отдых детей в каникулярное время</a:t>
                      </a:r>
                      <a:endParaRPr lang="ru-RU" sz="110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833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94204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Проведение культурно-массовых мероприятий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99570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Оплата коммунальных услуг педаг. работникам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2265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74415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Курсовая подготовка педагогических работников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212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319784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«Модернизация дошкольного образования детей»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34650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2121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Финансовое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обеспечение муниципального задания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27987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70614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Компенсация части родительской платы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865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Укрепление МТБ дошкольных учреждений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5291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70605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Оплата коммунальных услуг педаг. работникам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507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33402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 3 «Модернизация дополнительного образования детей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1196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1915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Финансовое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обеспечение муниципального задания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1196</a:t>
                      </a:r>
                      <a:endParaRPr kumimoji="0" lang="ru-RU" sz="110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Обеспечивающая подпрограмма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11485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36196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Расходы на содержание аппарата отдела образования, ЦБ, ХЭГ, методкабинет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11485</a:t>
                      </a:r>
                      <a:endParaRPr kumimoji="0" lang="ru-RU" sz="110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214313" y="1265269"/>
            <a:ext cx="4248150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213" y="1555365"/>
            <a:ext cx="4572000" cy="707886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Удовлетворенность населения качеством образовательных услуг и их доступностью;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Соответствие современным требованиям обучения всех муниципальных общеобразовательных учреждений</a:t>
            </a:r>
            <a:r>
              <a:rPr lang="ru-RU" sz="900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176213" y="2255282"/>
            <a:ext cx="4572000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МБУ образования</a:t>
            </a:r>
            <a:r>
              <a:rPr lang="ru-RU" sz="11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4313" y="2731532"/>
            <a:ext cx="4495800" cy="7143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Отдел образовании администрации Ржевского района;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11 общеобразовательных школ;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7 дошкольных образовательных учреждений;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1 учреждение дополнительного образования (ДЮСШ) </a:t>
            </a:r>
          </a:p>
        </p:txBody>
      </p:sp>
      <p:graphicFrame>
        <p:nvGraphicFramePr>
          <p:cNvPr id="2" name="Диаграмма 16"/>
          <p:cNvGraphicFramePr>
            <a:graphicFrameLocks/>
          </p:cNvGraphicFramePr>
          <p:nvPr/>
        </p:nvGraphicFramePr>
        <p:xfrm>
          <a:off x="152400" y="3675063"/>
          <a:ext cx="44196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Rectangle 5"/>
          <p:cNvSpPr txBox="1">
            <a:spLocks/>
          </p:cNvSpPr>
          <p:nvPr/>
        </p:nvSpPr>
        <p:spPr>
          <a:xfrm>
            <a:off x="114300" y="3445907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по сферам деятельности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228600" y="5305425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в 201</a:t>
            </a: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6" name="TextBox 20"/>
          <p:cNvSpPr txBox="1">
            <a:spLocks noChangeArrowheads="1"/>
          </p:cNvSpPr>
          <p:nvPr/>
        </p:nvSpPr>
        <p:spPr bwMode="auto">
          <a:xfrm>
            <a:off x="76200" y="5534025"/>
            <a:ext cx="472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Образовательные услуги получили 1086 чел., в т.ч. 247 чел. в детских садах, 839 чел. в школах.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Социальную поддержку в виде компенсация части родительской платы получили родители 326 детей.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Оздоровительной компанией охвачено 682 ребенка.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Все учащиеся начальных классов обеспечены горячим питанием из расчета 40 руб. на чел. в день.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185 детей получили услуги по доп. образованию</a:t>
            </a:r>
            <a:r>
              <a:rPr lang="ru-RU" altLang="ru-RU" sz="90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614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62779" y="0"/>
            <a:ext cx="415204" cy="354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5F9AD4D-D13C-4641-A619-134DCED17EE6}" type="slidenum">
              <a:rPr lang="ru-RU" altLang="ru-RU" sz="1400" smtClean="0"/>
              <a:pPr eaLnBrk="1" hangingPunct="1"/>
              <a:t>11</a:t>
            </a:fld>
            <a:endParaRPr lang="ru-RU" alt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12"/>
          <p:cNvSpPr>
            <a:spLocks noChangeArrowheads="1"/>
          </p:cNvSpPr>
          <p:nvPr/>
        </p:nvSpPr>
        <p:spPr bwMode="auto">
          <a:xfrm>
            <a:off x="1323975" y="0"/>
            <a:ext cx="7700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«Культура муниципального образования «Ржевский район» Тверской области на 2018-2023 годы»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1554956" y="665105"/>
            <a:ext cx="7239000" cy="60016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Создание условий для повышения качества и разнообразия услуг, предоставляемых в сфере культуры и искусства, удовлетворения потребностей в развитии и реализации культурного и духовного потенциала каждой личности»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984750" y="1365482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35544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892675" y="1702819"/>
          <a:ext cx="4218709" cy="472287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4073"/>
                <a:gridCol w="3309070">
                  <a:extLst>
                    <a:ext uri="{9D8B030D-6E8A-4147-A177-3AD203B41FA5}"/>
                  </a:extLst>
                </a:gridCol>
                <a:gridCol w="535566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>
                        <a:solidFill>
                          <a:srgbClr val="FF7C80"/>
                        </a:solidFill>
                        <a:latin typeface="+mn-lt"/>
                      </a:endParaRPr>
                    </a:p>
                  </a:txBody>
                  <a:tcPr marL="45720" marR="45720" marT="27432" marB="27432" anchor="b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Сохранение и развитие культурного потенциала муниципального образования «Ржевский район» Тверской области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30683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171139">
                <a:tc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FF7C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Финансовое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обеспечение муниципального задания на библиотечное обслуживание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8750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7710">
                <a:tc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FF7C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Субсидии на повышение заработной платы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10702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FF7C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Финансовое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обеспечение муниципального задания на культурно-концертное обслуживание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4578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24401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rgbClr val="FF7C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Финансовое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обеспечение муниципального задания на дополнительное образование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6653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319784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«Реализация социально значимых проектов в сфере культуры муниципального образования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«Ржевский район» Тверской области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1267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212143">
                <a:tc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 и проведение районных и других мероприятий и проектов различного уровня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708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70614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Комплектование книжного фонда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250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70605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Мероприятие по подключению библиотеки к сети интернет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309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Обеспечивающая подпрограмма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3594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361965">
                <a:tc>
                  <a:txBody>
                    <a:bodyPr/>
                    <a:lstStyle/>
                    <a:p>
                      <a:pPr algn="just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Расходы на обеспечение аппарата и централизованной бухгалтерии отдела культуры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3594</a:t>
                      </a:r>
                      <a:endParaRPr kumimoji="0" lang="ru-RU" sz="110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214313" y="1265269"/>
            <a:ext cx="4248150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3" y="1553222"/>
            <a:ext cx="4572000" cy="861774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Повышение уровня удовлетворенности жителей Ржевского района культурной жизнью;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Увеличение процента охвата детей дополнительным образованием;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Увеличение количества и качества проводимых культурно-досуговых мероприятий.</a:t>
            </a:r>
            <a:endParaRPr lang="ru-RU" sz="9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100013" y="2414996"/>
            <a:ext cx="4572000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МБУ культуры</a:t>
            </a:r>
            <a:r>
              <a:rPr lang="ru-RU" sz="11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38113" y="2882606"/>
            <a:ext cx="4495800" cy="791901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Отдел по культуре, туризму и делам молодежи </a:t>
            </a:r>
            <a:r>
              <a:rPr lang="ru-RU" sz="1000" dirty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А</a:t>
            </a: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дминистрации Ржевского района;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22 сельских клуба и 1 ЦДК;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27 филиалов сельских библиотек и 1 МЦБ;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МУ ДО ШИ и 7 филиалов.</a:t>
            </a:r>
          </a:p>
        </p:txBody>
      </p:sp>
      <p:sp>
        <p:nvSpPr>
          <p:cNvPr id="18" name="Rectangle 5"/>
          <p:cNvSpPr txBox="1">
            <a:spLocks/>
          </p:cNvSpPr>
          <p:nvPr/>
        </p:nvSpPr>
        <p:spPr>
          <a:xfrm>
            <a:off x="100013" y="3674507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в разрезе подпрограмм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100013" y="5775614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в 201</a:t>
            </a: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9" name="TextBox 20"/>
          <p:cNvSpPr txBox="1">
            <a:spLocks noChangeArrowheads="1"/>
          </p:cNvSpPr>
          <p:nvPr/>
        </p:nvSpPr>
        <p:spPr bwMode="auto">
          <a:xfrm>
            <a:off x="100013" y="5994400"/>
            <a:ext cx="4724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Проведено 4302 культурно массовых мероприятий;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Культурно массовые мероприятия посетили 71,7  тыс. чел.;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Поступило книг за отчетный период 900 экз.;.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Число посещений библиотек за год составило 69,7 тыс. чел.;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387 детей обучаются в 7 филиалов Детской школы искусств.</a:t>
            </a:r>
            <a:endParaRPr lang="ru-RU" altLang="ru-RU" sz="90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/>
        </p:nvGraphicFramePr>
        <p:xfrm>
          <a:off x="0" y="3984502"/>
          <a:ext cx="4660107" cy="1707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17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41997" y="0"/>
            <a:ext cx="394422" cy="354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634D58B-1F8C-414B-8169-5B56483D89BB}" type="slidenum">
              <a:rPr lang="ru-RU" altLang="ru-RU" sz="1400" smtClean="0"/>
              <a:pPr eaLnBrk="1" hangingPunct="1"/>
              <a:t>12</a:t>
            </a:fld>
            <a:endParaRPr lang="ru-RU" alt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12"/>
          <p:cNvSpPr>
            <a:spLocks noChangeArrowheads="1"/>
          </p:cNvSpPr>
          <p:nvPr/>
        </p:nvSpPr>
        <p:spPr bwMode="auto">
          <a:xfrm>
            <a:off x="1143000" y="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«Социальная поддержка и защита населения муниципального образования «Ржевский район» на 2018-2023 годы»</a:t>
            </a: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1523999" y="739059"/>
            <a:ext cx="7239000" cy="430887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Социальная поддержка и улучшение качества жизни социально-уязвимых категорий граждан, в том числе за счет развития адресных форм социальной помощи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1169946"/>
          <a:ext cx="4717473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3070804">
                  <a:extLst>
                    <a:ext uri="{9D8B030D-6E8A-4147-A177-3AD203B41FA5}"/>
                  </a:extLst>
                </a:gridCol>
                <a:gridCol w="1646669">
                  <a:extLst>
                    <a:ext uri="{9D8B030D-6E8A-4147-A177-3AD203B41FA5}"/>
                  </a:extLst>
                </a:gridCol>
              </a:tblGrid>
              <a:tr h="211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6959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31172" y="1532389"/>
          <a:ext cx="4665519" cy="528972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934868">
                  <a:extLst>
                    <a:ext uri="{9D8B030D-6E8A-4147-A177-3AD203B41FA5}"/>
                  </a:extLst>
                </a:gridCol>
                <a:gridCol w="730651">
                  <a:extLst>
                    <a:ext uri="{9D8B030D-6E8A-4147-A177-3AD203B41FA5}"/>
                  </a:extLst>
                </a:gridCol>
              </a:tblGrid>
              <a:tr h="392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33523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Социальная поддержка семей и детей Ржевского района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4993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3512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Обеспечение предоставления жилых помещений детям-сиротам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4107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2245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Обеспечение жилыми помещениями малоимущих многодетных семей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300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3512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Оказание адресной социальной помощи многодетным семьям, детям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из малообеспеченных семей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159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8313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Проведение Ёлки Главы для одаренных детей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83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8313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Проведение акций,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повышающих имидж семей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  <a:tr h="18313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Обеспечение деятельности КДН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332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  <a:tr h="274155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«Социальная поддержка старшего поколения Ржевского района»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764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2061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Выплата пенсий за выслугу лет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668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22457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Материальное обеспечение граждан, удостоенных звания «Почетный гражданин Ржевского района»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39378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Чествование людей, внесших значительный вклад в развитие района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4838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Подпрограмма 3</a:t>
                      </a:r>
                      <a:r>
                        <a:rPr lang="ru-RU" sz="1100" b="1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«Повышение имиджа района, социальная поддержка отдельных категорий граждан»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964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962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Оказание материальной помощи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225</a:t>
                      </a:r>
                      <a:endParaRPr kumimoji="0" lang="ru-RU" sz="110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962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льготного проезда отдельным категориям граждан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674</a:t>
                      </a:r>
                    </a:p>
                  </a:txBody>
                  <a:tcPr marL="45720" marR="45720" marT="27432" marB="27432" anchor="b"/>
                </a:tc>
              </a:tr>
              <a:tr h="1962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Оказание банных услуг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4717473" y="3316027"/>
            <a:ext cx="4426526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7472" y="3720424"/>
            <a:ext cx="4426528" cy="1061829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50" dirty="0">
                <a:solidFill>
                  <a:srgbClr val="000000"/>
                </a:solidFill>
                <a:cs typeface="Times New Roman" pitchFamily="18" charset="0"/>
              </a:rPr>
              <a:t> Увеличение доли граждан, охваченных мерами социальной поддержки;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50" dirty="0">
                <a:solidFill>
                  <a:srgbClr val="000000"/>
                </a:solidFill>
                <a:cs typeface="Times New Roman" pitchFamily="18" charset="0"/>
              </a:rPr>
              <a:t> Увеличение доли семей, охваченных адресной социальной помощью;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50" dirty="0">
                <a:solidFill>
                  <a:srgbClr val="000000"/>
                </a:solidFill>
                <a:cs typeface="Times New Roman" pitchFamily="18" charset="0"/>
              </a:rPr>
              <a:t> Сокращение числа нуждающихся в жилье детей-сирот и лиц из их числа за счет обеспечения благоустроенным жильём.</a:t>
            </a:r>
            <a:endParaRPr lang="ru-RU" sz="1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4738688" y="4879391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в 201</a:t>
            </a: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4" name="TextBox 20"/>
          <p:cNvSpPr txBox="1">
            <a:spLocks noChangeArrowheads="1"/>
          </p:cNvSpPr>
          <p:nvPr/>
        </p:nvSpPr>
        <p:spPr bwMode="auto">
          <a:xfrm>
            <a:off x="4718050" y="5295900"/>
            <a:ext cx="440531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50" dirty="0" smtClean="0">
                <a:cs typeface="Times New Roman" pitchFamily="18" charset="0"/>
              </a:rPr>
              <a:t>Приобретено 5 квартир для детей сирот;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50" dirty="0" smtClean="0">
                <a:cs typeface="Times New Roman" pitchFamily="18" charset="0"/>
              </a:rPr>
              <a:t>Пенсию за выслугу лет получают 14 человек.;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50" dirty="0" smtClean="0">
                <a:cs typeface="Times New Roman" pitchFamily="18" charset="0"/>
              </a:rPr>
              <a:t>12 человек получили материальную помощь;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50" dirty="0" smtClean="0">
                <a:cs typeface="Times New Roman" pitchFamily="18" charset="0"/>
              </a:rPr>
              <a:t>Приобретено 1192 билета для оплаты льготного проезда студентам;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50" dirty="0" smtClean="0">
                <a:cs typeface="Times New Roman" pitchFamily="18" charset="0"/>
              </a:rPr>
              <a:t>Льготный проезд медицинским работникам – 4 чел.;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50" dirty="0" smtClean="0">
                <a:cs typeface="Times New Roman" pitchFamily="18" charset="0"/>
              </a:rPr>
              <a:t>Оплачено 351 льготных билетов на банные услуги.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96691" y="1361210"/>
          <a:ext cx="4468525" cy="186933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93116"/>
                <a:gridCol w="675409"/>
              </a:tblGrid>
              <a:tr h="24404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Именные премии Главы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ru-RU" sz="110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1962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Подпрограмма 4 «Содействие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развитию здравоохранения Ржевского района»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  <a:tr h="1962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Социальная выплата студентам,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заключившим с Администрацией района договор о целевом обучении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  <a:tr h="1962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Социальная поддержка медицинских работников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67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  <a:tr h="1962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Подпрограмма 5 «Увековечивание памяти погибших в годы ВОВ»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  <a:tr h="2323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Мероприятия по поиску, перезахоронению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останков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</a:tbl>
          </a:graphicData>
        </a:graphic>
      </p:graphicFrame>
      <p:sp>
        <p:nvSpPr>
          <p:cNvPr id="819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93952" y="0"/>
            <a:ext cx="446377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EFFA82A-AC00-45CE-AB7D-D98BDACFAB52}" type="slidenum">
              <a:rPr lang="ru-RU" altLang="ru-RU" sz="1400" smtClean="0"/>
              <a:pPr eaLnBrk="1" hangingPunct="1"/>
              <a:t>13</a:t>
            </a:fld>
            <a:endParaRPr lang="ru-RU" alt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12"/>
          <p:cNvSpPr>
            <a:spLocks noChangeArrowheads="1"/>
          </p:cNvSpPr>
          <p:nvPr/>
        </p:nvSpPr>
        <p:spPr bwMode="auto">
          <a:xfrm>
            <a:off x="885825" y="0"/>
            <a:ext cx="824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«Развитие жилищно-коммунального хозяйства и благоустройства территорий муниципального образования «Ржевский район» Тверской области на 2018-2023 годы»</a:t>
            </a:r>
            <a:endParaRPr lang="ru-RU" altLang="ru-RU" sz="1800" b="1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34" y="0"/>
            <a:ext cx="709612" cy="8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1028700" y="665105"/>
            <a:ext cx="8021782" cy="430887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Повышение качества жилищно-коммунальных услуг и создание условий для повышения эффективности использование энергетических ресурсов в Ржевском районе Тверской области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939996" y="1138581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20184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800600" y="1419834"/>
          <a:ext cx="4422199" cy="535642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36399">
                  <a:extLst>
                    <a:ext uri="{9D8B030D-6E8A-4147-A177-3AD203B41FA5}"/>
                  </a:extLst>
                </a:gridCol>
                <a:gridCol w="685800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Улучшение условий проживания граждан муниципального образования «Ржевский район» Тверской области»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1133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3202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Обеспечение переданных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полномочий по содержанию муниципального жилья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556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</a:tr>
              <a:tr h="3202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Проведение капитального и текущего ремонта муниципального и жилого фонда и его содержание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132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7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Благоустройство территорий сельских поселений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445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«Повышение надежности и эффективности функционирования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объектов коммунального хозяйства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муниципального образования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«Ржевский район» Тверской области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19051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35313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Обеспечение переданных полномочий по организации теплоснабжения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9681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277130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Обеспечение переданных полномочий по организации водоснабжения и водоотведения</a:t>
                      </a: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7999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  <a:extLst>
                  <a:ext uri="{0D108BD9-81ED-4DB2-BD59-A6C34878D82A}"/>
                </a:extLst>
              </a:tr>
              <a:tr h="3130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Расходы на проведение капитального ремонта объектов теплоэнергетических комплексов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1028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286551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Расходы на проведение капитального и текущего ремонта теплоэнергетических комплексов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343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Подпрограмма 3 «Развитие газификации муниципального образования «Ржевский район» Тверской области»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Подпрограмма 4 «Повышение энергетической эффективности экономики</a:t>
                      </a:r>
                      <a:r>
                        <a:rPr lang="ru-RU" sz="1100" b="1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и сокращение энергетических издержек в муниципальном образовании «Ржевский район»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285750" y="1095992"/>
            <a:ext cx="4248150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813" y="1369403"/>
            <a:ext cx="4572000" cy="1015663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Увеличение роста удовлетворенности населения жилищно-коммунальными услугами;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Снижение уровня износа коммунальной инфраструктуры;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Повышения уровня газификации Ржевского района;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Снижение доли населения, проживающего в домах, признанных  аварийными.</a:t>
            </a:r>
            <a:endParaRPr lang="ru-RU" sz="9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176213" y="2414996"/>
            <a:ext cx="4572000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1925" y="2882607"/>
            <a:ext cx="4495800" cy="27622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solidFill>
                  <a:srgbClr val="000000"/>
                </a:solidFill>
                <a:ea typeface="Lucida Grande"/>
                <a:cs typeface="Times New Roman" pitchFamily="18" charset="0"/>
              </a:rPr>
              <a:t>Администрация Ржевского района.</a:t>
            </a:r>
          </a:p>
        </p:txBody>
      </p:sp>
      <p:sp>
        <p:nvSpPr>
          <p:cNvPr id="18" name="Rectangle 5"/>
          <p:cNvSpPr txBox="1">
            <a:spLocks/>
          </p:cNvSpPr>
          <p:nvPr/>
        </p:nvSpPr>
        <p:spPr>
          <a:xfrm>
            <a:off x="123825" y="3138054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в разрезе подпрограмм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85725" y="5106193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Функционирование объектов коммунального хозяйства</a:t>
            </a:r>
          </a:p>
        </p:txBody>
      </p:sp>
      <p:sp>
        <p:nvSpPr>
          <p:cNvPr id="9247" name="TextBox 20"/>
          <p:cNvSpPr txBox="1">
            <a:spLocks noChangeArrowheads="1"/>
          </p:cNvSpPr>
          <p:nvPr/>
        </p:nvSpPr>
        <p:spPr bwMode="auto">
          <a:xfrm>
            <a:off x="-15875" y="5251450"/>
            <a:ext cx="48164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Капитальный ремонт водогрейного котла в угольной котельной д.Трубино – 147,4 тыс. руб.;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Капитальный ремонт водогрейного котла в угольной котельной п. Осуга – 139,5 тыс. руб.;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Капитальный ремонт газового котла с заменой медно-никелевого теплообменника в газовой котельной д. Итомля – 740,6 тыс. руб.;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Ремонт водопроводных и канализационных сетей д. Образцово – 44,8 тыс. руб.;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Проектные работы по техническому перевооружению газовой котельной п. Победа – 298,7 тыс. руб.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85725" y="3081338"/>
          <a:ext cx="4773613" cy="213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21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68191" y="0"/>
            <a:ext cx="384031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825151A-D72F-4473-8F99-A38DE2A58C1D}" type="slidenum">
              <a:rPr lang="ru-RU" altLang="ru-RU" sz="1400" smtClean="0"/>
              <a:pPr eaLnBrk="1" hangingPunct="1"/>
              <a:t>14</a:t>
            </a:fld>
            <a:endParaRPr lang="ru-RU" alt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угольник 12"/>
          <p:cNvSpPr>
            <a:spLocks noChangeArrowheads="1"/>
          </p:cNvSpPr>
          <p:nvPr/>
        </p:nvSpPr>
        <p:spPr bwMode="auto">
          <a:xfrm>
            <a:off x="885825" y="0"/>
            <a:ext cx="8247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8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«Развитие транспортного комплекса и дорожного хозяйства МО «Ржевский район» Тверской области на 2018-2023 годы»</a:t>
            </a:r>
            <a:endParaRPr lang="ru-RU" altLang="ru-RU" sz="2000" b="1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45" y="-22802"/>
            <a:ext cx="709612" cy="8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1028700" y="665105"/>
            <a:ext cx="8021782" cy="430887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Создание условий для устойчивого функционирования транспортной системы МО «Ржевский район» Тверской области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830330" y="1189528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138307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665087" y="1567054"/>
          <a:ext cx="4385395" cy="424147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80662">
                  <a:extLst>
                    <a:ext uri="{9D8B030D-6E8A-4147-A177-3AD203B41FA5}"/>
                  </a:extLst>
                </a:gridCol>
                <a:gridCol w="604733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Развитие и сохранность автомобильных дорог общего пользования местного</a:t>
                      </a:r>
                      <a:r>
                        <a:rPr kumimoji="0"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значения МО «Ржевский район» Тверской области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134265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3202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Содержание автомобильных дорог общего пользования 2 и 3 класса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7685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7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Содержание автомобильных дорог общего пользования местного значения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9018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Капитальный ремонт и ремонт улично-дорожной сети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94842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Ремонт дорог общего пользования местного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значения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21161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Разработка проектной документации по ремонту дорог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709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850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«Транспортное обслуживание населения МО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«Ржевский район» Тверской области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1059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24401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транспортного обслуживания населения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1059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Подпрограмма 3 «Повышение безопасности дорожного движения в муниципальном образовании «Ржевский район» Тверской области»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2983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Расходы на приведение мероприятий в целях обеспечении безопасности дорожного движения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2983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252845" y="1144553"/>
            <a:ext cx="4248150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469" y="1463144"/>
            <a:ext cx="4572000" cy="1015663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 Сокращение доли протяженности автомобильных дорог местного значения, не отвечающих нормативным требованиям, в общей протяженности автомобильных дорог регионального значения и местного значения.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Увеличение уровня безопасности дорожного движения в МО «Ржевский район»</a:t>
            </a: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74469" y="2491507"/>
            <a:ext cx="4572000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4800" y="2932391"/>
            <a:ext cx="4495800" cy="27622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Lucida Grande"/>
                <a:cs typeface="Times New Roman" pitchFamily="18" charset="0"/>
              </a:rPr>
              <a:t>Администрация Ржевского района.</a:t>
            </a:r>
          </a:p>
        </p:txBody>
      </p:sp>
      <p:sp>
        <p:nvSpPr>
          <p:cNvPr id="18" name="Rectangle 5"/>
          <p:cNvSpPr txBox="1">
            <a:spLocks/>
          </p:cNvSpPr>
          <p:nvPr/>
        </p:nvSpPr>
        <p:spPr>
          <a:xfrm>
            <a:off x="90920" y="3208620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в разрезе мероприятий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252845" y="5839114"/>
            <a:ext cx="8596746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реализации в 2019 году</a:t>
            </a:r>
          </a:p>
        </p:txBody>
      </p:sp>
      <p:sp>
        <p:nvSpPr>
          <p:cNvPr id="10271" name="TextBox 20"/>
          <p:cNvSpPr txBox="1">
            <a:spLocks noChangeArrowheads="1"/>
          </p:cNvSpPr>
          <p:nvPr/>
        </p:nvSpPr>
        <p:spPr bwMode="auto">
          <a:xfrm>
            <a:off x="315913" y="606742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Капитальный ремонт автомобильной дороги подъезд к д. Бутово;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Ремонт автомобильной дороги д. Мясцово-д. Бобронниково;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 Ремонт дороги Ржев-Сухуша подъезд к часовне д. Знаменское;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000">
                <a:cs typeface="Times New Roman" pitchFamily="18" charset="0"/>
              </a:rPr>
              <a:t>Проектная документация для ремонта дороги Ржев –д. Клещнево до д. Першино.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3436938"/>
          <a:ext cx="4572000" cy="240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68118" y="-14288"/>
            <a:ext cx="384031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CFC7E96-3E3C-4DC6-97A6-70BC038E4BD4}" type="slidenum">
              <a:rPr lang="ru-RU" altLang="ru-RU" sz="1400" smtClean="0"/>
              <a:pPr eaLnBrk="1" hangingPunct="1"/>
              <a:t>15</a:t>
            </a:fld>
            <a:endParaRPr lang="ru-RU" alt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5" descr="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5" descr="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Прямоугольник 12"/>
          <p:cNvSpPr>
            <a:spLocks noChangeArrowheads="1"/>
          </p:cNvSpPr>
          <p:nvPr/>
        </p:nvSpPr>
        <p:spPr bwMode="auto">
          <a:xfrm>
            <a:off x="885825" y="0"/>
            <a:ext cx="8247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8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«Экономическое развитие и инновационная экономика муниципального образования «Ржевский район» Тверской области на 2018-2023 годы»</a:t>
            </a:r>
            <a:endParaRPr lang="ru-RU" altLang="ru-RU" sz="2000" b="1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-14288"/>
            <a:ext cx="709612" cy="8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74713" y="579751"/>
            <a:ext cx="8258175" cy="60016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Создание условий для обеспечения сбалансированного экономического роста, повышение конкурентоспособности продукции агропромышленного комплекса и устойчивое развитие сельских территорий МО «Ржевский район» Тверской области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892675" y="1269947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34510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662920" y="1620345"/>
          <a:ext cx="4385395" cy="372889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80662">
                  <a:extLst>
                    <a:ext uri="{9D8B030D-6E8A-4147-A177-3AD203B41FA5}"/>
                  </a:extLst>
                </a:gridCol>
                <a:gridCol w="604733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Мониторинг социально-экономического</a:t>
                      </a:r>
                      <a:r>
                        <a:rPr kumimoji="0"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развития и совершенствование системы программно-целевого планирования и прогнозирования социально-экономического развития МО «Ржевский район» Тверской области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3202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Участие Ржевского района в работе Ассоциации муниципальных образований Тверской области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«Сельское хозяйство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муниципального образования «Ржевский район» Тверской области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354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24401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Мероприятия по ликвидации болезни животных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24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Субсидии на возмещение сельхоз товара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производителя в части затрат на предотвращение выбытия из сельхоз оборота сельхозугодий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330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Подпрограмма 3 «Устойчивое развитие сельских территорий муниципального образования «Ржевский район» Тверской области»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34126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Развитие газификации в Ржевском районе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34126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252845" y="1144553"/>
            <a:ext cx="4248150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469" y="1463144"/>
            <a:ext cx="4572000" cy="1015663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Увеличения темпа роста реальной среднемесячной начисленной заработной платы работников;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Сокращение числа семей, нуждающихся в улучшении жилищных условий;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Строительство газораспределительных систем и увеличение уровня газификации жилых домов.</a:t>
            </a: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74469" y="2491507"/>
            <a:ext cx="4572000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4800" y="2932391"/>
            <a:ext cx="4495800" cy="27622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Lucida Grande"/>
                <a:cs typeface="Times New Roman" pitchFamily="18" charset="0"/>
              </a:rPr>
              <a:t>Администрация Ржевского района.</a:t>
            </a:r>
          </a:p>
        </p:txBody>
      </p:sp>
      <p:sp>
        <p:nvSpPr>
          <p:cNvPr id="18" name="Rectangle 5"/>
          <p:cNvSpPr txBox="1">
            <a:spLocks/>
          </p:cNvSpPr>
          <p:nvPr/>
        </p:nvSpPr>
        <p:spPr>
          <a:xfrm>
            <a:off x="90920" y="3208620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в разрезе подпрограмм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4621212" y="5349243"/>
            <a:ext cx="4484687" cy="24217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реализации в 2019 году</a:t>
            </a:r>
          </a:p>
        </p:txBody>
      </p:sp>
      <p:sp>
        <p:nvSpPr>
          <p:cNvPr id="18463" name="TextBox 20"/>
          <p:cNvSpPr txBox="1">
            <a:spLocks noChangeArrowheads="1"/>
          </p:cNvSpPr>
          <p:nvPr/>
        </p:nvSpPr>
        <p:spPr bwMode="auto">
          <a:xfrm>
            <a:off x="4621213" y="5611643"/>
            <a:ext cx="4484687" cy="1015663"/>
          </a:xfrm>
          <a:prstGeom prst="rect">
            <a:avLst/>
          </a:prstGeom>
          <a:noFill/>
          <a:ln w="9525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 Получатели субсидий КФХ Зонтов Л.Т., СПК «Приволжское»;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Стройконтроль объектов газоснабжения д. Зайцево-д. Азарово, д. Турбаево, д. Михалево;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Строительно-монтажные работы по объектам «Газоснабжение д. Турбаево», «Газоснабжение д. Михалево», «Газоснабжение д. Зайцево-д. Азарово». </a:t>
            </a:r>
          </a:p>
        </p:txBody>
      </p:sp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01096" y="-14288"/>
            <a:ext cx="384031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EDC5355-DBAD-482B-A340-9E94C6C84467}" type="slidenum">
              <a:rPr lang="ru-RU" altLang="ru-RU" sz="1400" smtClean="0"/>
              <a:pPr eaLnBrk="1" hangingPunct="1"/>
              <a:t>16</a:t>
            </a:fld>
            <a:endParaRPr lang="ru-RU" altLang="ru-RU" sz="1400" dirty="0" smtClean="0"/>
          </a:p>
        </p:txBody>
      </p:sp>
      <p:graphicFrame>
        <p:nvGraphicFramePr>
          <p:cNvPr id="3" name="Объект 2"/>
          <p:cNvGraphicFramePr>
            <a:graphicFrameLocks/>
          </p:cNvGraphicFramePr>
          <p:nvPr/>
        </p:nvGraphicFramePr>
        <p:xfrm>
          <a:off x="-9525" y="3595688"/>
          <a:ext cx="4560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Диаграмма" r:id="rId6" imgW="4566300" imgH="2743438" progId="Excel.Chart.8">
                  <p:embed/>
                </p:oleObj>
              </mc:Choice>
              <mc:Fallback>
                <p:oleObj name="Диаграмма" r:id="rId6" imgW="4566300" imgH="2743438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3595688"/>
                        <a:ext cx="4560888" cy="274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угольник 12"/>
          <p:cNvSpPr>
            <a:spLocks noChangeArrowheads="1"/>
          </p:cNvSpPr>
          <p:nvPr/>
        </p:nvSpPr>
        <p:spPr bwMode="auto">
          <a:xfrm>
            <a:off x="885825" y="0"/>
            <a:ext cx="8247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8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«Управление муниципальными финансами муниципального образования «Ржевский район» Тверской области на 2018-2023 годы»</a:t>
            </a:r>
            <a:endParaRPr lang="ru-RU" altLang="ru-RU" sz="2000" b="1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-14288"/>
            <a:ext cx="709612" cy="8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85825" y="646113"/>
            <a:ext cx="8258175" cy="430887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Создание условий для эффективного использования средств бюджета МО «Ржевский район» Тверской области и обеспечение финансовой устойчивости бюджета 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892675" y="1269947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23300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660756" y="1694576"/>
          <a:ext cx="4385395" cy="293979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80662">
                  <a:extLst>
                    <a:ext uri="{9D8B030D-6E8A-4147-A177-3AD203B41FA5}"/>
                  </a:extLst>
                </a:gridCol>
                <a:gridCol w="604733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Обеспечение сбалансированности и стабильности бюджета</a:t>
                      </a:r>
                      <a:r>
                        <a:rPr kumimoji="0"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муниципального образования «Ржевский район» Тверской области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14428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3202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Межбюджетные трансферты на обеспечение сбалансированности бюджетов поселений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5035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Межбюджетные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трансферты на содействие развитие инфраструктуры поселений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9393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«Повышение качества организации бюджетного процесса и эффективности использования средств районного бюджета»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Обеспечивающая подпрограмма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8872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Расходы на обеспечение деятельности администратора программы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8872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252845" y="1144553"/>
            <a:ext cx="4248150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538775"/>
            <a:ext cx="4572000" cy="1323439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Увеличения доли налоговых и неналоговых доходов в общем объеме доходов бюджета МО «Ржевский район»;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Оптимизация бюджетных расходов при условии не снижения качества и объемов предоставляемых муниципальных услуг;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Совершенствование бюджетной политики, развитие эффективной системы межбюджетных отношений;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Качественная организация бюджетного процесса в Ржевском районе, обеспечение соблюдения требований бюджетного законодательства.</a:t>
            </a: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74469" y="2862214"/>
            <a:ext cx="4572000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4956" y="3338464"/>
            <a:ext cx="4495800" cy="27622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Lucida Grande"/>
                <a:cs typeface="Times New Roman" pitchFamily="18" charset="0"/>
              </a:rPr>
              <a:t>Финансовый отдел администрации Ржевского района</a:t>
            </a:r>
          </a:p>
        </p:txBody>
      </p:sp>
      <p:sp>
        <p:nvSpPr>
          <p:cNvPr id="18" name="Rectangle 5"/>
          <p:cNvSpPr txBox="1">
            <a:spLocks/>
          </p:cNvSpPr>
          <p:nvPr/>
        </p:nvSpPr>
        <p:spPr>
          <a:xfrm>
            <a:off x="74469" y="3777949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в разрезе подпрограмм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4646469" y="4678604"/>
            <a:ext cx="4484687" cy="24217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реализации в 2019 году</a:t>
            </a:r>
          </a:p>
        </p:txBody>
      </p:sp>
      <p:sp>
        <p:nvSpPr>
          <p:cNvPr id="18463" name="TextBox 20"/>
          <p:cNvSpPr txBox="1">
            <a:spLocks noChangeArrowheads="1"/>
          </p:cNvSpPr>
          <p:nvPr/>
        </p:nvSpPr>
        <p:spPr bwMode="auto">
          <a:xfrm>
            <a:off x="4572000" y="4929090"/>
            <a:ext cx="4484687" cy="1938992"/>
          </a:xfrm>
          <a:prstGeom prst="rect">
            <a:avLst/>
          </a:prstGeom>
          <a:noFill/>
          <a:ln w="9525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 Проведено 4 заседания комиссии по соблюдению МРОТ, легализации заработной платы, сокращения задолженности по налогам, гашение задолженности по налогам составило 428,3 тыс. руб.;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Зарегистрировано 4 обособленных подразделения, сумма дополнительного НДФЛ – 6681,6 тыс. руб.;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Недоимка по НИФЛ на 01.01.2019 г. составила 1743,1 тыс. руб., по состоянию на 01.01.2020 г. составила 1549,2 тыс. руб. (снижение 11,1%);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По претензионной работе 2019 года: направлено 12 претензий о взыскании задолженности по аренде земли на сумму 1801,3 тыс. руб. По состоянию на 01.01.2020 г. взыскано в досудебном порядке 49,5 тыс. руб.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7937" y="4141788"/>
          <a:ext cx="4737101" cy="262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33133" y="0"/>
            <a:ext cx="415204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65A70B0-C5B5-4BF5-858E-3FCB4350E4D2}" type="slidenum">
              <a:rPr lang="ru-RU" altLang="ru-RU" sz="1400" smtClean="0"/>
              <a:pPr eaLnBrk="1" hangingPunct="1"/>
              <a:t>17</a:t>
            </a:fld>
            <a:endParaRPr lang="ru-RU" alt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12"/>
          <p:cNvSpPr>
            <a:spLocks noChangeArrowheads="1"/>
          </p:cNvSpPr>
          <p:nvPr/>
        </p:nvSpPr>
        <p:spPr bwMode="auto">
          <a:xfrm>
            <a:off x="885825" y="0"/>
            <a:ext cx="824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«Муниципальное управление и гражданское общество муниципального образования «Ржевский район» Тверской области на 2018-2023 годы»</a:t>
            </a:r>
            <a:endParaRPr lang="ru-RU" altLang="ru-RU" sz="1800" b="1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-14288"/>
            <a:ext cx="709612" cy="8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85825" y="646113"/>
            <a:ext cx="8258175" cy="769441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Формирование эффективной системы исполнения ключевых муниципальных функций, совершенствование муниципальной политики в сфере обеспечения и защиты прав и свобод человека и гражданина, сохранение природных и биоресурсов, повышение безопасности жизнедеятельности населения на территории Ржевского района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800600" y="1482294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22381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613131" y="1885950"/>
          <a:ext cx="4385395" cy="467930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80662">
                  <a:extLst>
                    <a:ext uri="{9D8B030D-6E8A-4147-A177-3AD203B41FA5}"/>
                  </a:extLst>
                </a:gridCol>
                <a:gridCol w="604733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Поддержка общественного сектора и обеспечение информационной</a:t>
                      </a:r>
                      <a:r>
                        <a:rPr kumimoji="0"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открытости органов местного самоуправления муниципального образования «Ржевский район» Тверской области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988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32021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Обеспечение</a:t>
                      </a:r>
                      <a:r>
                        <a:rPr lang="ru-RU" sz="1100" baseline="0" dirty="0" smtClean="0"/>
                        <a:t> долевого участие финансировании издания районной газеты</a:t>
                      </a:r>
                      <a:endParaRPr lang="ru-RU" sz="11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988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«Организация деятельности по государственной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регистрации актов гражданского состояния на территории муниципального образования «Ржевский район» Тверской области»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818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Содержание отдела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записи актов гражданского состояния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818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Подпрограмма 3 «Общественная безопасность. Противодействие коррупции и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профилактика правонарушений в муниципальном образовании «Ржевский район»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1458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Расходы на административную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комиссию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58177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Организация работы по информированию органов местного самоуправления при угрозе возникновения чрезвычайных ситуаций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1392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Обеспечивающая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подпрограмма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19117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Расходы по Главе и аппарату администрации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19117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164956" y="1416474"/>
            <a:ext cx="4248150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31" y="1706569"/>
            <a:ext cx="4572000" cy="1169551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dist="50800">
              <a:prstClr val="black"/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Увеличение уровня удовлетворенности граждан работой системы органов местного самоуправления Ржевского района;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Увеличение доли муниципальных служащих, имеющих постоянную мотивацию на профессиональное развитие;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Снижением уровня преступности на территории Ржевского района, первичной заболеваемости наркоманией и снижение риска происшествий на водных объектах на территории района.</a:t>
            </a: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74469" y="2876121"/>
            <a:ext cx="4500562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231" y="3358869"/>
            <a:ext cx="4495800" cy="2762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Lucida Grande"/>
                <a:cs typeface="Times New Roman" pitchFamily="18" charset="0"/>
              </a:rPr>
              <a:t>Администрация Ржевского района Тверской области</a:t>
            </a:r>
          </a:p>
        </p:txBody>
      </p:sp>
      <p:sp>
        <p:nvSpPr>
          <p:cNvPr id="18" name="Rectangle 5"/>
          <p:cNvSpPr txBox="1">
            <a:spLocks/>
          </p:cNvSpPr>
          <p:nvPr/>
        </p:nvSpPr>
        <p:spPr>
          <a:xfrm>
            <a:off x="0" y="3641147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в разрезе подпрограмм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48780" y="5985456"/>
            <a:ext cx="4484687" cy="24217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реализации в 2019 году</a:t>
            </a:r>
          </a:p>
        </p:txBody>
      </p:sp>
      <p:sp>
        <p:nvSpPr>
          <p:cNvPr id="18463" name="TextBox 20"/>
          <p:cNvSpPr txBox="1">
            <a:spLocks noChangeArrowheads="1"/>
          </p:cNvSpPr>
          <p:nvPr/>
        </p:nvSpPr>
        <p:spPr bwMode="auto">
          <a:xfrm>
            <a:off x="87313" y="6229946"/>
            <a:ext cx="4484687" cy="400110"/>
          </a:xfrm>
          <a:prstGeom prst="rect">
            <a:avLst/>
          </a:prstGeom>
          <a:noFill/>
          <a:ln w="9525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 Количество зарегистрированных актов гражданского состояния за 2019 год – 359 шт.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9050" y="3802063"/>
          <a:ext cx="4471988" cy="2487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22742" y="-14288"/>
            <a:ext cx="39442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0F19841-1368-450A-8A2D-CBFA264C3E23}" type="slidenum">
              <a:rPr lang="ru-RU" altLang="ru-RU" sz="1400" smtClean="0"/>
              <a:pPr eaLnBrk="1" hangingPunct="1"/>
              <a:t>18</a:t>
            </a:fld>
            <a:endParaRPr lang="ru-RU" alt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Прямоугольник 12"/>
          <p:cNvSpPr>
            <a:spLocks noChangeArrowheads="1"/>
          </p:cNvSpPr>
          <p:nvPr/>
        </p:nvSpPr>
        <p:spPr bwMode="auto">
          <a:xfrm>
            <a:off x="885825" y="0"/>
            <a:ext cx="824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МП «Управление имуществом и земельными ресурсами муниципального образования «Ржевский район» Тверской области на 2018-2023 годы»</a:t>
            </a:r>
            <a:endParaRPr lang="ru-RU" altLang="ru-RU" sz="1800" b="1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-14288"/>
            <a:ext cx="709612" cy="8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85825" y="646113"/>
            <a:ext cx="8258175" cy="769441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cs typeface="Times New Roman" pitchFamily="18" charset="0"/>
              </a:rPr>
              <a:t>Цель программы: Повышение эффективности использования муниципального имущества Ржевского района на основе рыночных механизмов в земельно-имущественных отношениях и обеспечение защиты имущественных интересов муниципального образования в случае повреждения или утраты муниципального недвижимого имущества вследствие наступления страховых случаев</a:t>
            </a:r>
            <a:endParaRPr sz="1100" b="1" dirty="0"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800600" y="1482294"/>
          <a:ext cx="4110486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675691">
                  <a:extLst>
                    <a:ext uri="{9D8B030D-6E8A-4147-A177-3AD203B41FA5}"/>
                  </a:extLst>
                </a:gridCol>
                <a:gridCol w="1434795">
                  <a:extLst>
                    <a:ext uri="{9D8B030D-6E8A-4147-A177-3AD203B41FA5}"/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Исполнение за 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6014 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ph idx="4294967295"/>
          </p:nvPr>
        </p:nvGraphicFramePr>
        <p:xfrm>
          <a:off x="4646469" y="1784946"/>
          <a:ext cx="4385395" cy="396969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{912C8C85-51F0-491E-9774-3900AFEF0FD7}</a:tableStyleId>
              </a:tblPr>
              <a:tblGrid>
                <a:gridCol w="3780662">
                  <a:extLst>
                    <a:ext uri="{9D8B030D-6E8A-4147-A177-3AD203B41FA5}"/>
                  </a:extLst>
                </a:gridCol>
                <a:gridCol w="604733">
                  <a:extLst>
                    <a:ext uri="{9D8B030D-6E8A-4147-A177-3AD203B41FA5}"/>
                  </a:extLst>
                </a:gridCol>
              </a:tblGrid>
              <a:tr h="28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Основные мероприятия подпрограмм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тыс.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29557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kumimoji="0"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Управление имуществом и земельными ресурсами Ржевского района»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3492</a:t>
                      </a:r>
                      <a:endParaRPr kumimoji="0" lang="ru-RU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32021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Содержание</a:t>
                      </a:r>
                      <a:r>
                        <a:rPr lang="ru-RU" sz="1100" baseline="0" dirty="0" smtClean="0"/>
                        <a:t> казны Ржевского района</a:t>
                      </a:r>
                      <a:endParaRPr lang="ru-RU" sz="11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3176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extLst>
                  <a:ext uri="{0D108BD9-81ED-4DB2-BD59-A6C34878D82A}"/>
                </a:extLst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Оценка муниципального имущества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Обеспечение государственной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регистрации права собственности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127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Формирование земельных участков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  <a:tr h="16428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Оценка рыночной стоимости, оформление прав в муниципальную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собственность на невостребованные земельные доли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46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18944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Подпрограмма 2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«Страхование недвижимого имущества, находящегося в собственности муниципального образования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232467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Страхование движимого и недвижимого имущества казны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/>
                </a:tc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Обеспечивающая подпрограмма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2508</a:t>
                      </a:r>
                      <a:endParaRPr kumimoji="0" lang="ru-RU" sz="1100" b="1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/>
                </a:extLst>
              </a:tr>
              <a:tr h="1595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Расходы на содержание Комитета по управлению имуществом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45720" marR="45720" marT="27432" marB="2743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2508</a:t>
                      </a:r>
                      <a:endParaRPr kumimoji="0" lang="ru-RU" sz="1100" b="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 marT="27432" marB="27432" anchor="ctr"/>
                </a:tc>
              </a:tr>
            </a:tbl>
          </a:graphicData>
        </a:graphic>
      </p:graphicFrame>
      <p:sp>
        <p:nvSpPr>
          <p:cNvPr id="12" name="Rectangle 5"/>
          <p:cNvSpPr txBox="1">
            <a:spLocks/>
          </p:cNvSpPr>
          <p:nvPr/>
        </p:nvSpPr>
        <p:spPr>
          <a:xfrm>
            <a:off x="79231" y="1416474"/>
            <a:ext cx="4481945" cy="29009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Ожидаемые 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результаты</a:t>
            </a:r>
            <a:r>
              <a:rPr lang="ru-RU" sz="1050" b="1" kern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050" b="1" kern="0" dirty="0"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endParaRPr lang="ru-RU" sz="1050" b="1" kern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31" y="1706569"/>
            <a:ext cx="4572000" cy="1323439"/>
          </a:xfrm>
          <a:prstGeom prst="rect">
            <a:avLst/>
          </a:prstGeom>
          <a:ln w="3175"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  <a:innerShdw dist="50800">
              <a:prstClr val="black"/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Увеличение процента приватизированных объектов по отношению к количеству объектов, включенных в Прогнозный план приватизации;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Увеличение полученных кадастровых планов на объекты недвижимости, за исключением земельных участков, находящихся в муниципальной собственности Ржевского района;</a:t>
            </a:r>
          </a:p>
          <a:p>
            <a:pPr algn="just">
              <a:buFont typeface="Wingdings" charset="2"/>
              <a:buChar char="ü"/>
              <a:defRPr/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Подтверждение права собственности МО «Ржевский район» на все объекты недвижимого имущества, находящегося в мун. собственности района</a:t>
            </a: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79231" y="3020733"/>
            <a:ext cx="4500562" cy="476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уполномоченные в установленной сфере </a:t>
            </a:r>
            <a:r>
              <a:rPr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376" y="3486588"/>
            <a:ext cx="4495800" cy="25543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896" tIns="35896" rIns="35896" bIns="35896"/>
          <a:lstStyle>
            <a:lvl1pPr indent="-1714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Lucida Grande"/>
                <a:cs typeface="Times New Roman" pitchFamily="18" charset="0"/>
              </a:rPr>
              <a:t>Комитет по управлению имуществом Ржевского района</a:t>
            </a:r>
          </a:p>
        </p:txBody>
      </p:sp>
      <p:sp>
        <p:nvSpPr>
          <p:cNvPr id="18" name="Rectangle 5"/>
          <p:cNvSpPr txBox="1">
            <a:spLocks/>
          </p:cNvSpPr>
          <p:nvPr/>
        </p:nvSpPr>
        <p:spPr>
          <a:xfrm>
            <a:off x="-10824" y="3742027"/>
            <a:ext cx="45720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в разрезе подпрограмм</a:t>
            </a:r>
          </a:p>
        </p:txBody>
      </p:sp>
      <p:sp>
        <p:nvSpPr>
          <p:cNvPr id="19" name="Rectangle 5"/>
          <p:cNvSpPr txBox="1">
            <a:spLocks/>
          </p:cNvSpPr>
          <p:nvPr/>
        </p:nvSpPr>
        <p:spPr>
          <a:xfrm>
            <a:off x="4613131" y="5787736"/>
            <a:ext cx="4530869" cy="2386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реализации в 2019 году</a:t>
            </a:r>
          </a:p>
        </p:txBody>
      </p:sp>
      <p:sp>
        <p:nvSpPr>
          <p:cNvPr id="18463" name="TextBox 20"/>
          <p:cNvSpPr txBox="1">
            <a:spLocks noChangeArrowheads="1"/>
          </p:cNvSpPr>
          <p:nvPr/>
        </p:nvSpPr>
        <p:spPr bwMode="auto">
          <a:xfrm>
            <a:off x="3303156" y="6047158"/>
            <a:ext cx="5829732" cy="861774"/>
          </a:xfrm>
          <a:prstGeom prst="rect">
            <a:avLst/>
          </a:prstGeom>
          <a:noFill/>
          <a:ln w="9525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 Техническое обслуживание газораспределительных сетей протяженностью 79,198 км;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Заключены в 2019 году договора аренды земельных участков в количестве 76 шт.;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Про инвентаризировано в ходе муниципального земельного контроля 48 земельных участка;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Направлено 8 претензий о взыскании задолженности по арендной плате;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000" dirty="0" smtClean="0">
                <a:cs typeface="Times New Roman" pitchFamily="18" charset="0"/>
              </a:rPr>
              <a:t>Продано 58 неразграниченных земельных участков.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-931863" y="3556000"/>
          <a:ext cx="5946776" cy="330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33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17980" y="0"/>
            <a:ext cx="39442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8FD8B80-80D0-426E-AF22-C77E0D4C3A31}" type="slidenum">
              <a:rPr lang="ru-RU" altLang="ru-RU" sz="1400" smtClean="0"/>
              <a:pPr eaLnBrk="1" hangingPunct="1"/>
              <a:t>19</a:t>
            </a:fld>
            <a:endParaRPr lang="ru-RU" alt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>
          <a:xfrm>
            <a:off x="8610600" y="1371600"/>
            <a:ext cx="533400" cy="3810000"/>
          </a:xfrm>
          <a:prstGeom prst="rect">
            <a:avLst/>
          </a:prstGeom>
        </p:spPr>
        <p:txBody>
          <a:bodyPr vert="ver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ru-RU"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sz="2200" dirty="0">
              <a:solidFill>
                <a:srgbClr val="FFFFFF"/>
              </a:solidFill>
            </a:endParaRPr>
          </a:p>
        </p:txBody>
      </p:sp>
      <p:graphicFrame>
        <p:nvGraphicFramePr>
          <p:cNvPr id="13" name="Diagra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874740"/>
              </p:ext>
            </p:extLst>
          </p:nvPr>
        </p:nvGraphicFramePr>
        <p:xfrm>
          <a:off x="428623" y="1111310"/>
          <a:ext cx="3404694" cy="4725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79535084"/>
              </p:ext>
            </p:extLst>
          </p:nvPr>
        </p:nvGraphicFramePr>
        <p:xfrm>
          <a:off x="4655066" y="704850"/>
          <a:ext cx="4065600" cy="2817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34062" y="138586"/>
            <a:ext cx="2092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СТРУКТУРА ДОХОДОВ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34062" y="3852698"/>
            <a:ext cx="2173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СТРУКТУРА РАСХОДОВ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0400" y="530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841391"/>
              </p:ext>
            </p:extLst>
          </p:nvPr>
        </p:nvGraphicFramePr>
        <p:xfrm>
          <a:off x="4196329" y="780312"/>
          <a:ext cx="4862609" cy="2994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399306"/>
              </p:ext>
            </p:extLst>
          </p:nvPr>
        </p:nvGraphicFramePr>
        <p:xfrm>
          <a:off x="4694238" y="4020344"/>
          <a:ext cx="4029740" cy="2559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1" name="Picture 15" descr="22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/>
          <a:stretch/>
        </p:blipFill>
        <p:spPr bwMode="auto">
          <a:xfrm>
            <a:off x="0" y="-36477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3" y="-19788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28600" y="-251313"/>
            <a:ext cx="8915400" cy="1118352"/>
          </a:xfrm>
        </p:spPr>
        <p:txBody>
          <a:bodyPr vert="horz">
            <a:norm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rgbClr val="7D471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ИТОГИ ИСПОЛНЕНИЯ БЮДЖЕТА </a:t>
            </a:r>
            <a:br>
              <a:rPr lang="ru-RU" sz="2400" b="1" cap="all" dirty="0" smtClean="0">
                <a:ln w="9000" cmpd="sng">
                  <a:solidFill>
                    <a:srgbClr val="7D471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cap="all" dirty="0" smtClean="0">
                <a:ln w="9000" cmpd="sng">
                  <a:solidFill>
                    <a:srgbClr val="7D471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 «Ржевский район»  В 2019 ГОДУ</a:t>
            </a:r>
            <a:endParaRPr lang="ru-RU" sz="2400" b="1" cap="all" dirty="0">
              <a:ln w="9000" cmpd="sng">
                <a:solidFill>
                  <a:srgbClr val="7D4711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19279" y="-19788"/>
            <a:ext cx="404812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19BF4BA-D960-41BB-8863-6AD368DB477D}" type="slidenum">
              <a:rPr lang="ru-RU" altLang="ru-RU" sz="1400" smtClean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244089"/>
              </p:ext>
            </p:extLst>
          </p:nvPr>
        </p:nvGraphicFramePr>
        <p:xfrm>
          <a:off x="3976577" y="1116418"/>
          <a:ext cx="5039833" cy="236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295369"/>
              </p:ext>
            </p:extLst>
          </p:nvPr>
        </p:nvGraphicFramePr>
        <p:xfrm>
          <a:off x="3732028" y="3928533"/>
          <a:ext cx="526311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10074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Group 20"/>
          <p:cNvGrpSpPr>
            <a:grpSpLocks/>
          </p:cNvGrpSpPr>
          <p:nvPr/>
        </p:nvGrpSpPr>
        <p:grpSpPr bwMode="auto">
          <a:xfrm>
            <a:off x="0" y="0"/>
            <a:ext cx="9144000" cy="1163638"/>
            <a:chOff x="0" y="-2872"/>
            <a:chExt cx="9144000" cy="1496710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1752600" y="399382"/>
              <a:ext cx="5446713" cy="588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Администрация Тверской области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5367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5371" name="Picture 15" descr="22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2" name="Picture 15" descr="22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500"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368" name="Picture 13" descr="logo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664" y="-2872"/>
              <a:ext cx="1137685" cy="149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15" descr="2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00" b="79596"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0" name="TextBox 17"/>
            <p:cNvSpPr txBox="1">
              <a:spLocks noChangeArrowheads="1"/>
            </p:cNvSpPr>
            <p:nvPr/>
          </p:nvSpPr>
          <p:spPr bwMode="auto">
            <a:xfrm>
              <a:off x="304800" y="21631"/>
              <a:ext cx="1217613" cy="334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ru-RU" altLang="ru-RU" sz="11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Тверская область</a:t>
              </a:r>
              <a:endParaRPr lang="en-US" altLang="ru-RU" sz="11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364" name="WordArt 10"/>
          <p:cNvSpPr>
            <a:spLocks noChangeArrowheads="1" noChangeShapeType="1" noTextEdit="1"/>
          </p:cNvSpPr>
          <p:nvPr/>
        </p:nvSpPr>
        <p:spPr bwMode="auto">
          <a:xfrm>
            <a:off x="1130300" y="2667000"/>
            <a:ext cx="6938963" cy="2224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</a:t>
            </a:r>
          </a:p>
        </p:txBody>
      </p:sp>
      <p:pic>
        <p:nvPicPr>
          <p:cNvPr id="1536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0"/>
            <a:ext cx="998538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 rot="19103031">
            <a:off x="4810109" y="2818690"/>
            <a:ext cx="846451" cy="1349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rgbClr val="00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9035410">
            <a:off x="4876780" y="3026975"/>
            <a:ext cx="914400" cy="1658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rgbClr val="0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9227402">
            <a:off x="6435598" y="2924672"/>
            <a:ext cx="1371600" cy="1658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83266"/>
              </p:ext>
            </p:extLst>
          </p:nvPr>
        </p:nvGraphicFramePr>
        <p:xfrm>
          <a:off x="103910" y="946298"/>
          <a:ext cx="8936180" cy="5716934"/>
        </p:xfrm>
        <a:graphic>
          <a:graphicData uri="http://schemas.openxmlformats.org/drawingml/2006/table">
            <a:tbl>
              <a:tblPr/>
              <a:tblGrid>
                <a:gridCol w="2901945"/>
                <a:gridCol w="1509367"/>
                <a:gridCol w="1254391"/>
                <a:gridCol w="1641895"/>
                <a:gridCol w="1628582"/>
              </a:tblGrid>
              <a:tr h="921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Первоначальный план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Фактическое исполнение</a:t>
                      </a:r>
                    </a:p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8291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236 233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456 758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455 368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</a:tr>
              <a:tr h="591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 (ННД)</a:t>
                      </a:r>
                    </a:p>
                  </a:txBody>
                  <a:tcPr marL="8291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124876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136047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144900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1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поступления, в т.ч.</a:t>
                      </a:r>
                    </a:p>
                  </a:txBody>
                  <a:tcPr marL="8291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111357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320711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310468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41459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средства </a:t>
                      </a:r>
                    </a:p>
                  </a:txBody>
                  <a:tcPr marL="41459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92409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297751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287508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31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МТБ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 сельских поселений в соответствии с передаваемыми полномочиями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459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18948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18948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18948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8291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266 340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498 380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473 606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</a:tr>
              <a:tr h="591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за счет собственных средств </a:t>
                      </a:r>
                    </a:p>
                  </a:txBody>
                  <a:tcPr marL="24875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932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223 947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210 230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94%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за счет целевых средств</a:t>
                      </a:r>
                    </a:p>
                  </a:txBody>
                  <a:tcPr marL="24875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92 408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274 433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263 376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96%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3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Дефицит/профицит(-/+)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291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-30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-41 622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-18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238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9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5" descr="22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/>
          <a:stretch/>
        </p:blipFill>
        <p:spPr bwMode="auto">
          <a:xfrm>
            <a:off x="0" y="-19788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2" y="9581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8622" y="9581"/>
            <a:ext cx="872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>
                <a:ln w="9000" cmpd="sng">
                  <a:noFill/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/>
                <a:cs typeface="Trebuchet MS"/>
              </a:rPr>
              <a:t>Основные ПАРАМЕТРЫ  бюджета  МО «Ржевский район»</a:t>
            </a:r>
          </a:p>
          <a:p>
            <a:r>
              <a:rPr lang="ru-RU" sz="1800" b="1" cap="all" dirty="0">
                <a:ln w="9000" cmpd="sng">
                  <a:noFill/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/>
                <a:cs typeface="Trebuchet MS"/>
              </a:rPr>
              <a:t>в </a:t>
            </a:r>
            <a:r>
              <a:rPr lang="ru-RU" sz="1800" b="1" cap="all" dirty="0">
                <a:ln w="9000" cmpd="sng">
                  <a:noFill/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/>
                <a:cs typeface="Trebuchet MS"/>
              </a:rPr>
              <a:t>2019 </a:t>
            </a:r>
            <a:r>
              <a:rPr lang="ru-RU" sz="1800" b="1" cap="all" dirty="0">
                <a:ln w="9000" cmpd="sng">
                  <a:noFill/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/>
                <a:cs typeface="Trebuchet MS"/>
              </a:rPr>
              <a:t>году,  тыс. руб.</a:t>
            </a:r>
            <a:endParaRPr lang="ru-RU" sz="1800" dirty="0">
              <a:ln w="9000" cmpd="sng">
                <a:noFill/>
                <a:prstDash val="solid"/>
              </a:ln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08887" y="5381"/>
            <a:ext cx="404812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19BF4BA-D960-41BB-8863-6AD368DB477D}" type="slidenum">
              <a:rPr lang="ru-RU" altLang="ru-RU" sz="1400" smtClean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14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414515"/>
              </p:ext>
            </p:extLst>
          </p:nvPr>
        </p:nvGraphicFramePr>
        <p:xfrm>
          <a:off x="-254793" y="705951"/>
          <a:ext cx="4826793" cy="637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Блок-схема: узел 7"/>
          <p:cNvSpPr/>
          <p:nvPr/>
        </p:nvSpPr>
        <p:spPr>
          <a:xfrm>
            <a:off x="1403498" y="3026733"/>
            <a:ext cx="1863133" cy="1991834"/>
          </a:xfrm>
          <a:prstGeom prst="flowChartConnector">
            <a:avLst/>
          </a:prstGeom>
          <a:solidFill>
            <a:srgbClr val="F8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0000"/>
                </a:solidFill>
              </a:rPr>
              <a:t>456 758</a:t>
            </a:r>
            <a:endParaRPr lang="ru-RU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07369"/>
              </p:ext>
            </p:extLst>
          </p:nvPr>
        </p:nvGraphicFramePr>
        <p:xfrm>
          <a:off x="3795823" y="1159945"/>
          <a:ext cx="5478203" cy="612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400800" y="830337"/>
            <a:ext cx="1573619" cy="329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rgbClr val="000000"/>
                </a:solidFill>
              </a:rPr>
              <a:t>ФАКТ</a:t>
            </a:r>
            <a:endParaRPr lang="ru-RU" sz="1050" b="1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98319" y="653903"/>
            <a:ext cx="2516706" cy="682476"/>
          </a:xfrm>
          <a:prstGeom prst="roundRect">
            <a:avLst/>
          </a:prstGeom>
          <a:solidFill>
            <a:srgbClr val="F8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Фактическое исполнение собственных доходов составило  106,5 %  от уточненного плана</a:t>
            </a:r>
            <a:endParaRPr lang="ru-RU" sz="105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5" descr="22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/>
          <a:stretch/>
        </p:blipFill>
        <p:spPr bwMode="auto">
          <a:xfrm>
            <a:off x="0" y="-123518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2" y="-94149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3297" y="0"/>
            <a:ext cx="773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dirty="0">
                <a:ln w="9000" cmpd="sng">
                  <a:noFill/>
                  <a:prstDash val="solid"/>
                </a:ln>
                <a:solidFill>
                  <a:srgbClr val="FFFFFF"/>
                </a:solidFill>
              </a:rPr>
              <a:t>СТРУКТУРА ДОХОДОВ БЮДЖЕТА МО „РЖЕВСКИЙ РАЙОН“ ЗА 2019 год (тыс. </a:t>
            </a:r>
            <a:r>
              <a:rPr lang="bg-BG" sz="1600" b="1" dirty="0">
                <a:ln w="9000" cmpd="sng">
                  <a:noFill/>
                  <a:prstDash val="solid"/>
                </a:ln>
                <a:solidFill>
                  <a:srgbClr val="FFFFFF"/>
                </a:solidFill>
              </a:rPr>
              <a:t>р</a:t>
            </a:r>
            <a:r>
              <a:rPr lang="bg-BG" sz="1600" b="1" dirty="0">
                <a:ln w="9000" cmpd="sng">
                  <a:noFill/>
                  <a:prstDash val="solid"/>
                </a:ln>
                <a:solidFill>
                  <a:srgbClr val="FFFFFF"/>
                </a:solidFill>
              </a:rPr>
              <a:t>уб.)</a:t>
            </a:r>
            <a:endParaRPr lang="bg-BG" sz="1600" b="1" dirty="0">
              <a:ln w="9000" cmpd="sng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24267" y="-52874"/>
            <a:ext cx="404812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19BF4BA-D960-41BB-8863-6AD368DB477D}" type="slidenum">
              <a:rPr lang="ru-RU" altLang="ru-RU" sz="1400" smtClean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796674"/>
              </p:ext>
            </p:extLst>
          </p:nvPr>
        </p:nvGraphicFramePr>
        <p:xfrm>
          <a:off x="0" y="1159945"/>
          <a:ext cx="4656672" cy="4716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291524"/>
              </p:ext>
            </p:extLst>
          </p:nvPr>
        </p:nvGraphicFramePr>
        <p:xfrm>
          <a:off x="4433777" y="1336379"/>
          <a:ext cx="4529470" cy="513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257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>
          <a:xfrm>
            <a:off x="8636000" y="1524000"/>
            <a:ext cx="533400" cy="3810000"/>
          </a:xfrm>
          <a:prstGeom prst="rect">
            <a:avLst/>
          </a:prstGeom>
        </p:spPr>
        <p:txBody>
          <a:bodyPr vert="ver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ru-RU"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sz="2200" dirty="0">
              <a:solidFill>
                <a:srgbClr val="FFFFFF"/>
              </a:solidFill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563400"/>
              </p:ext>
            </p:extLst>
          </p:nvPr>
        </p:nvGraphicFramePr>
        <p:xfrm>
          <a:off x="95260" y="1593127"/>
          <a:ext cx="6548961" cy="553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5"/>
          <p:cNvSpPr txBox="1">
            <a:spLocks/>
          </p:cNvSpPr>
          <p:nvPr/>
        </p:nvSpPr>
        <p:spPr>
          <a:xfrm>
            <a:off x="228600" y="1019175"/>
            <a:ext cx="2590800" cy="401276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sz="2000" dirty="0" smtClean="0">
                <a:solidFill>
                  <a:srgbClr val="FFFFFF"/>
                </a:solidFill>
              </a:rPr>
              <a:t>127 855 тыс. руб.</a:t>
            </a:r>
          </a:p>
          <a:p>
            <a:endParaRPr sz="2000" dirty="0">
              <a:solidFill>
                <a:srgbClr val="FFFFFF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580631"/>
              </p:ext>
            </p:extLst>
          </p:nvPr>
        </p:nvGraphicFramePr>
        <p:xfrm>
          <a:off x="-259618" y="3013444"/>
          <a:ext cx="4195299" cy="4157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6832121" y="435935"/>
            <a:ext cx="791424" cy="404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5" descr="22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/>
          <a:stretch/>
        </p:blipFill>
        <p:spPr bwMode="auto">
          <a:xfrm>
            <a:off x="0" y="-19788"/>
            <a:ext cx="9144000" cy="89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3366" y="24910"/>
            <a:ext cx="801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n w="9000" cmpd="sng">
                  <a:solidFill>
                    <a:srgbClr val="DBC1A7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Налоговые доходы </a:t>
            </a:r>
          </a:p>
          <a:p>
            <a:r>
              <a:rPr lang="ru-RU" sz="2000" b="1" cap="all" dirty="0">
                <a:ln w="9000" cmpd="sng">
                  <a:solidFill>
                    <a:srgbClr val="DBC1A7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 итогам 2019 года</a:t>
            </a:r>
            <a:endParaRPr lang="ru-RU" sz="2000" dirty="0">
              <a:solidFill>
                <a:srgbClr val="FFFFFF"/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3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98497" y="0"/>
            <a:ext cx="404812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19BF4BA-D960-41BB-8863-6AD368DB477D}" type="slidenum">
              <a:rPr lang="ru-RU" altLang="ru-RU" sz="1400" smtClean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dirty="0" smtClean="0">
              <a:solidFill>
                <a:srgbClr val="000000"/>
              </a:solidFill>
            </a:endParaRPr>
          </a:p>
        </p:txBody>
      </p:sp>
      <p:sp>
        <p:nvSpPr>
          <p:cNvPr id="16" name="Rectangle 5"/>
          <p:cNvSpPr txBox="1">
            <a:spLocks/>
          </p:cNvSpPr>
          <p:nvPr/>
        </p:nvSpPr>
        <p:spPr>
          <a:xfrm>
            <a:off x="5633466" y="877482"/>
            <a:ext cx="2122932" cy="565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50" b="1" dirty="0" smtClean="0">
                <a:solidFill>
                  <a:srgbClr val="000000"/>
                </a:solidFill>
              </a:rPr>
              <a:t>ПО ВИДАМ ЭКОНОМИЧЕСКОЙ ДЕЯТЕЛЬНОСТИ</a:t>
            </a:r>
            <a:endParaRPr lang="ru-RU" sz="1050" b="1" dirty="0">
              <a:solidFill>
                <a:srgbClr val="000000"/>
              </a:solidFill>
            </a:endParaRPr>
          </a:p>
          <a:p>
            <a:endParaRPr lang="ru-RU" sz="1050" dirty="0">
              <a:solidFill>
                <a:srgbClr val="00000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245550"/>
              </p:ext>
            </p:extLst>
          </p:nvPr>
        </p:nvGraphicFramePr>
        <p:xfrm>
          <a:off x="-106325" y="2314575"/>
          <a:ext cx="3051544" cy="3740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561744"/>
              </p:ext>
            </p:extLst>
          </p:nvPr>
        </p:nvGraphicFramePr>
        <p:xfrm>
          <a:off x="2819400" y="1443114"/>
          <a:ext cx="6024377" cy="5112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785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219211"/>
            <a:ext cx="83582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8610600" y="1447800"/>
            <a:ext cx="533400" cy="3810000"/>
          </a:xfrm>
          <a:prstGeom prst="rect">
            <a:avLst/>
          </a:prstGeom>
        </p:spPr>
        <p:txBody>
          <a:bodyPr vert="ver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ru-RU"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sz="2200" dirty="0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 txBox="1">
            <a:spLocks/>
          </p:cNvSpPr>
          <p:nvPr/>
        </p:nvSpPr>
        <p:spPr>
          <a:xfrm>
            <a:off x="304800" y="1447800"/>
            <a:ext cx="25908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sz="2000" dirty="0" smtClean="0">
                <a:solidFill>
                  <a:srgbClr val="FFFFFF"/>
                </a:solidFill>
              </a:rPr>
              <a:t>17 045 тыс. руб.</a:t>
            </a:r>
            <a:endParaRPr sz="2000" dirty="0">
              <a:solidFill>
                <a:srgbClr val="FFFFFF"/>
              </a:solidFill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000362"/>
              </p:ext>
            </p:extLst>
          </p:nvPr>
        </p:nvGraphicFramePr>
        <p:xfrm>
          <a:off x="228600" y="1608662"/>
          <a:ext cx="4895489" cy="524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390025"/>
              </p:ext>
            </p:extLst>
          </p:nvPr>
        </p:nvGraphicFramePr>
        <p:xfrm>
          <a:off x="3952874" y="857057"/>
          <a:ext cx="5038725" cy="59368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37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38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Доходы от использования  имущества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</a:rPr>
                        <a:t> тыс. руб.</a:t>
                      </a:r>
                      <a:endParaRPr lang="ru-RU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0960" marR="60960" marT="27432" marB="27432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33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Доходы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от сдачи в аренду земельных участков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5920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075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Доходы от сдачи в аренду имущества, составляющего муниципальную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казну (за исключением земельных участков)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616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08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Прочие поступления от использования имущества (социальный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найм жилья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07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Доходы от продажи имущества и земли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350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Доходы от продажи земельных участков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8480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6346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Доходы от продажи муниципального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имущества (за исключением земельных участков)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1979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Плата за увеличение площади земельных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участков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744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Прочие неналоговые доходы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350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Штрафы, санкции, возмещение ущерба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280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121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Платежи при пользовании природными ресурсами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632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51213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Доходы от оказания платных услуг и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компенсации затрат государства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2341">
                <a:tc>
                  <a:txBody>
                    <a:bodyPr/>
                    <a:lstStyle/>
                    <a:p>
                      <a:pPr algn="just" fontAlgn="b"/>
                      <a:endParaRPr kumimoji="0" lang="ru-RU" sz="1400" u="none" strike="noStrik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27432" marB="27432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829833"/>
              </p:ext>
            </p:extLst>
          </p:nvPr>
        </p:nvGraphicFramePr>
        <p:xfrm>
          <a:off x="85060" y="1905000"/>
          <a:ext cx="3848585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15" descr="22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/>
          <a:stretch/>
        </p:blipFill>
        <p:spPr bwMode="auto">
          <a:xfrm>
            <a:off x="0" y="-19788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35119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-19789"/>
            <a:ext cx="8648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err="1">
                <a:ln w="9000" cmpd="sng">
                  <a:solidFill>
                    <a:srgbClr val="DBC1A7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НЕНалоговые</a:t>
            </a:r>
            <a:r>
              <a:rPr lang="ru-RU" sz="2400" b="1" cap="all" dirty="0">
                <a:ln w="9000" cmpd="sng">
                  <a:solidFill>
                    <a:srgbClr val="DBC1A7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доходы </a:t>
            </a:r>
          </a:p>
          <a:p>
            <a:r>
              <a:rPr lang="ru-RU" sz="2000" b="1" cap="all" dirty="0">
                <a:ln w="9000" cmpd="sng">
                  <a:solidFill>
                    <a:srgbClr val="DBC1A7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 итогам 2019 года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00012" y="0"/>
            <a:ext cx="404812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19BF4BA-D960-41BB-8863-6AD368DB477D}" type="slidenum">
              <a:rPr lang="ru-RU" altLang="ru-RU" sz="1400" smtClean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002327"/>
              </p:ext>
            </p:extLst>
          </p:nvPr>
        </p:nvGraphicFramePr>
        <p:xfrm>
          <a:off x="191386" y="2099930"/>
          <a:ext cx="3753293" cy="4247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201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3078168"/>
              </p:ext>
            </p:extLst>
          </p:nvPr>
        </p:nvGraphicFramePr>
        <p:xfrm>
          <a:off x="0" y="363464"/>
          <a:ext cx="8946560" cy="374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Прямоугольник 31"/>
          <p:cNvSpPr/>
          <p:nvPr/>
        </p:nvSpPr>
        <p:spPr>
          <a:xfrm rot="19119547">
            <a:off x="762000" y="2106509"/>
            <a:ext cx="1371600" cy="831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53300" y="2549346"/>
            <a:ext cx="1371600" cy="1658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2300572"/>
            <a:ext cx="1371600" cy="1658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0000"/>
              </a:solidFill>
            </a:endParaRPr>
          </a:p>
        </p:txBody>
      </p:sp>
      <p:pic>
        <p:nvPicPr>
          <p:cNvPr id="10" name="Picture 15" descr="22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/>
          <a:stretch/>
        </p:blipFill>
        <p:spPr bwMode="auto">
          <a:xfrm>
            <a:off x="0" y="-19788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4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02481" y="40299"/>
            <a:ext cx="8255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>
                <a:ln w="9000" cmpd="sng">
                  <a:noFill/>
                  <a:prstDash val="solid"/>
                </a:ln>
                <a:solidFill>
                  <a:srgbClr val="FFFFF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/>
                <a:cs typeface="Trebuchet MS"/>
              </a:rPr>
              <a:t>    Структура безвозмездных поступлений в разрезе направлений расходов (тыс. руб.)</a:t>
            </a:r>
            <a:endParaRPr lang="ru-RU" sz="1800" b="1" cap="all" dirty="0">
              <a:ln w="9000" cmpd="sng">
                <a:noFill/>
                <a:prstDash val="solid"/>
              </a:ln>
              <a:solidFill>
                <a:srgbClr val="FFFFFF"/>
              </a:solidFill>
              <a:effectLst>
                <a:reflection blurRad="12700" stA="28000" endPos="45000" dist="1000" dir="5400000" sy="-100000" algn="bl" rotWithShape="0"/>
              </a:effectLst>
              <a:latin typeface="Trebuchet MS"/>
              <a:cs typeface="Trebuchet MS"/>
            </a:endParaRPr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19278" y="0"/>
            <a:ext cx="404812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19BF4BA-D960-41BB-8863-6AD368DB477D}" type="slidenum">
              <a:rPr lang="ru-RU" altLang="ru-RU" sz="1400" smtClean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dirty="0" smtClean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0377" y="1047750"/>
            <a:ext cx="2632473" cy="409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0000"/>
                </a:solidFill>
              </a:rPr>
              <a:t>310 468 тыс. руб.</a:t>
            </a:r>
            <a:endParaRPr lang="ru-RU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406909"/>
              </p:ext>
            </p:extLst>
          </p:nvPr>
        </p:nvGraphicFramePr>
        <p:xfrm>
          <a:off x="0" y="1663869"/>
          <a:ext cx="8820150" cy="4517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90457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рямоугольник 12"/>
          <p:cNvSpPr>
            <a:spLocks noChangeArrowheads="1"/>
          </p:cNvSpPr>
          <p:nvPr/>
        </p:nvSpPr>
        <p:spPr bwMode="auto">
          <a:xfrm>
            <a:off x="1223963" y="0"/>
            <a:ext cx="7583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Исполнение расходных обязательств района в разрезе бюджетов за 2019 год (тыс. руб.)</a:t>
            </a: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6"/>
          <p:cNvGraphicFramePr>
            <a:graphicFrameLocks noGrp="1" noChangeAspect="1"/>
          </p:cNvGraphicFramePr>
          <p:nvPr>
            <p:ph/>
          </p:nvPr>
        </p:nvGraphicFramePr>
        <p:xfrm>
          <a:off x="800100" y="1728788"/>
          <a:ext cx="8118475" cy="47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800600" y="188595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438275" y="1082675"/>
            <a:ext cx="662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Общий объем расходов 473606 тыс. руб.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187036" y="1479550"/>
          <a:ext cx="8620414" cy="517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7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14432" y="0"/>
            <a:ext cx="284163" cy="28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AE31C3D-0EAF-41C8-A4EA-E22D5F4850D8}" type="slidenum">
              <a:rPr lang="ru-RU" altLang="ru-RU" sz="1400" smtClean="0"/>
              <a:pPr eaLnBrk="1" hangingPunct="1"/>
              <a:t>8</a:t>
            </a:fld>
            <a:endParaRPr lang="ru-RU" alt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 flipH="1">
            <a:off x="2000250" y="2441575"/>
            <a:ext cx="3714750" cy="1466850"/>
          </a:xfrm>
          <a:prstGeom prst="borderCallout1">
            <a:avLst>
              <a:gd name="adj1" fmla="val 896"/>
              <a:gd name="adj2" fmla="val 295"/>
              <a:gd name="adj3" fmla="val 78156"/>
              <a:gd name="adj4" fmla="val -15189"/>
            </a:avLst>
          </a:prstGeom>
          <a:solidFill>
            <a:srgbClr val="FF9999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ru-RU" sz="1050" dirty="0">
                <a:solidFill>
                  <a:srgbClr val="000000"/>
                </a:solidFill>
                <a:cs typeface="Arial" charset="0"/>
              </a:rPr>
              <a:t>Национальная экономика – 139286 тыс. руб. (29,4%)</a:t>
            </a:r>
          </a:p>
          <a:p>
            <a:pPr algn="l">
              <a:defRPr/>
            </a:pPr>
            <a:endParaRPr lang="ru-RU" sz="1050" dirty="0">
              <a:solidFill>
                <a:srgbClr val="000000"/>
              </a:solidFill>
              <a:cs typeface="Arial" charset="0"/>
            </a:endParaRPr>
          </a:p>
          <a:p>
            <a:pPr algn="l">
              <a:defRPr/>
            </a:pPr>
            <a:r>
              <a:rPr lang="ru-RU" sz="1050" dirty="0">
                <a:solidFill>
                  <a:srgbClr val="000000"/>
                </a:solidFill>
                <a:cs typeface="Arial" charset="0"/>
              </a:rPr>
              <a:t>Национальная безопасность и правоохранительная</a:t>
            </a:r>
          </a:p>
          <a:p>
            <a:pPr algn="l">
              <a:defRPr/>
            </a:pPr>
            <a:r>
              <a:rPr lang="ru-RU" sz="1050" dirty="0">
                <a:solidFill>
                  <a:srgbClr val="000000"/>
                </a:solidFill>
                <a:cs typeface="Arial" charset="0"/>
              </a:rPr>
              <a:t>деятельность –  2120 тыс. руб. (0,4%)</a:t>
            </a:r>
          </a:p>
          <a:p>
            <a:pPr algn="l">
              <a:defRPr/>
            </a:pPr>
            <a:endParaRPr lang="ru-RU" sz="1050" dirty="0">
              <a:solidFill>
                <a:srgbClr val="000000"/>
              </a:solidFill>
              <a:cs typeface="Arial" charset="0"/>
            </a:endParaRPr>
          </a:p>
          <a:p>
            <a:pPr algn="l">
              <a:defRPr/>
            </a:pPr>
            <a:r>
              <a:rPr lang="ru-RU" sz="1050" dirty="0">
                <a:solidFill>
                  <a:srgbClr val="000000"/>
                </a:solidFill>
                <a:cs typeface="Arial" charset="0"/>
              </a:rPr>
              <a:t>Жилищно-коммунальное хозяйство – 55112 тыс. руб. (12%)</a:t>
            </a:r>
          </a:p>
          <a:p>
            <a:pPr algn="l">
              <a:defRPr/>
            </a:pPr>
            <a:endParaRPr lang="ru-RU" sz="1050" dirty="0">
              <a:solidFill>
                <a:srgbClr val="000000"/>
              </a:solidFill>
              <a:cs typeface="Arial" charset="0"/>
            </a:endParaRPr>
          </a:p>
          <a:p>
            <a:pPr algn="l">
              <a:defRPr/>
            </a:pPr>
            <a:r>
              <a:rPr lang="ru-RU" sz="1050" dirty="0">
                <a:solidFill>
                  <a:srgbClr val="000000"/>
                </a:solidFill>
                <a:cs typeface="Arial" charset="0"/>
              </a:rPr>
              <a:t>Средства массовой информации – 988 тыс. руб. (0,2%)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544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1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Прямоугольник 12"/>
          <p:cNvSpPr>
            <a:spLocks noChangeArrowheads="1"/>
          </p:cNvSpPr>
          <p:nvPr/>
        </p:nvSpPr>
        <p:spPr bwMode="auto">
          <a:xfrm>
            <a:off x="1122363" y="130175"/>
            <a:ext cx="7916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Расходы бюджета МО «Ржевский район» в 2019 году (тыс. руб.) </a:t>
            </a:r>
          </a:p>
        </p:txBody>
      </p:sp>
      <p:sp>
        <p:nvSpPr>
          <p:cNvPr id="4104" name="Rectangle 33"/>
          <p:cNvSpPr>
            <a:spLocks noChangeArrowheads="1"/>
          </p:cNvSpPr>
          <p:nvPr/>
        </p:nvSpPr>
        <p:spPr bwMode="auto">
          <a:xfrm>
            <a:off x="0" y="4157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endParaRPr lang="ru-RU" altLang="ru-RU" sz="1400"/>
          </a:p>
        </p:txBody>
      </p:sp>
      <p:graphicFrame>
        <p:nvGraphicFramePr>
          <p:cNvPr id="9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303913"/>
              </p:ext>
            </p:extLst>
          </p:nvPr>
        </p:nvGraphicFramePr>
        <p:xfrm>
          <a:off x="5440842" y="1108076"/>
          <a:ext cx="8093075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Выноска 1 3"/>
          <p:cNvSpPr/>
          <p:nvPr/>
        </p:nvSpPr>
        <p:spPr>
          <a:xfrm flipH="1">
            <a:off x="2000250" y="4476750"/>
            <a:ext cx="3714750" cy="1733550"/>
          </a:xfrm>
          <a:prstGeom prst="borderCallout1">
            <a:avLst>
              <a:gd name="adj1" fmla="val 750"/>
              <a:gd name="adj2" fmla="val -434"/>
              <a:gd name="adj3" fmla="val 98771"/>
              <a:gd name="adj4" fmla="val -14986"/>
            </a:avLst>
          </a:prstGeom>
          <a:solidFill>
            <a:srgbClr val="66CC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Образование – 187040 тыс. руб. (40%)</a:t>
            </a:r>
          </a:p>
          <a:p>
            <a:pPr algn="l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  <a:p>
            <a:pPr algn="l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 и кинематография – 29361 тыс. руб.(6%)</a:t>
            </a:r>
          </a:p>
          <a:p>
            <a:pPr algn="l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  <a:p>
            <a:pPr algn="l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Социальная политика – 9942 тыс. руб. (2%)</a:t>
            </a:r>
          </a:p>
          <a:p>
            <a:pPr algn="l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  <a:p>
            <a:pPr algn="l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Физическая культура и спорт – 233 тыс. руб. </a:t>
            </a:r>
          </a:p>
        </p:txBody>
      </p:sp>
      <p:sp>
        <p:nvSpPr>
          <p:cNvPr id="5" name="Выноска 1 4"/>
          <p:cNvSpPr/>
          <p:nvPr/>
        </p:nvSpPr>
        <p:spPr>
          <a:xfrm flipH="1">
            <a:off x="2085975" y="1112838"/>
            <a:ext cx="3714750" cy="390525"/>
          </a:xfrm>
          <a:prstGeom prst="borderCallout1">
            <a:avLst>
              <a:gd name="adj1" fmla="val 2841"/>
              <a:gd name="adj2" fmla="val 385"/>
              <a:gd name="adj3" fmla="val 101180"/>
              <a:gd name="adj4" fmla="val -1435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Общегосударственные вопросы – 35096 тыс. руб. </a:t>
            </a:r>
          </a:p>
        </p:txBody>
      </p:sp>
      <p:sp>
        <p:nvSpPr>
          <p:cNvPr id="6" name="Выноска 1 5"/>
          <p:cNvSpPr/>
          <p:nvPr/>
        </p:nvSpPr>
        <p:spPr>
          <a:xfrm flipH="1">
            <a:off x="2000250" y="1625600"/>
            <a:ext cx="3714750" cy="400050"/>
          </a:xfrm>
          <a:prstGeom prst="borderCallout1">
            <a:avLst>
              <a:gd name="adj1" fmla="val 32890"/>
              <a:gd name="adj2" fmla="val -505"/>
              <a:gd name="adj3" fmla="val 64905"/>
              <a:gd name="adj4" fmla="val -14313"/>
            </a:avLst>
          </a:prstGeom>
          <a:solidFill>
            <a:srgbClr val="92D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Межбюджетные трансферты – 14428 тыс. руб. </a:t>
            </a: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180975" y="2143125"/>
            <a:ext cx="1733550" cy="1466850"/>
          </a:xfrm>
          <a:prstGeom prst="flowChartMagneticTap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Расходы на поддержку отраслей экономики 197506 тыс. руб. </a:t>
            </a:r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95250" y="4486275"/>
            <a:ext cx="1819275" cy="1733550"/>
          </a:xfrm>
          <a:prstGeom prst="flowChartMagneticTap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>
                <a:solidFill>
                  <a:srgbClr val="0033CC"/>
                </a:solidFill>
              </a:rPr>
              <a:t>Расходы социальной </a:t>
            </a:r>
            <a:r>
              <a:rPr lang="ru-RU" sz="1050" b="1" dirty="0">
                <a:solidFill>
                  <a:srgbClr val="0033CC"/>
                </a:solidFill>
              </a:rPr>
              <a:t>направленности </a:t>
            </a:r>
          </a:p>
          <a:p>
            <a:pPr>
              <a:defRPr/>
            </a:pPr>
            <a:r>
              <a:rPr lang="ru-RU" sz="1100" b="1" dirty="0">
                <a:solidFill>
                  <a:srgbClr val="0033CC"/>
                </a:solidFill>
              </a:rPr>
              <a:t>226576 тыс. руб.</a:t>
            </a:r>
          </a:p>
        </p:txBody>
      </p:sp>
      <p:pic>
        <p:nvPicPr>
          <p:cNvPr id="41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0"/>
            <a:ext cx="7096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6615113" y="1308100"/>
            <a:ext cx="935037" cy="31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</a:rPr>
              <a:t>7 %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15113" y="2717800"/>
            <a:ext cx="935037" cy="31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</a:rPr>
              <a:t>42 %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15113" y="5013325"/>
            <a:ext cx="935037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</a:rPr>
              <a:t>48 %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95510" y="1800299"/>
            <a:ext cx="935037" cy="31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</a:rPr>
              <a:t>3 %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-11999"/>
            <a:ext cx="287079" cy="2843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C95770C-644B-4D6D-A378-E9F44D5A5F16}" type="slidenum">
              <a:rPr lang="ru-RU" altLang="ru-RU" sz="1400" smtClean="0"/>
              <a:pPr eaLnBrk="1" hangingPunct="1"/>
              <a:t>9</a:t>
            </a:fld>
            <a:endParaRPr lang="ru-RU" alt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Другая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0A22E"/>
      </a:accent1>
      <a:accent2>
        <a:srgbClr val="FCECD5"/>
      </a:accent2>
      <a:accent3>
        <a:srgbClr val="B58B80"/>
      </a:accent3>
      <a:accent4>
        <a:srgbClr val="DBC1A7"/>
      </a:accent4>
      <a:accent5>
        <a:srgbClr val="669900"/>
      </a:accent5>
      <a:accent6>
        <a:srgbClr val="C17529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19853</TotalTime>
  <Words>3624</Words>
  <Application>Microsoft Office PowerPoint</Application>
  <PresentationFormat>Экран (4:3)</PresentationFormat>
  <Paragraphs>681</Paragraphs>
  <Slides>20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ＭＳ Ｐゴシック</vt:lpstr>
      <vt:lpstr>Times New Roman</vt:lpstr>
      <vt:lpstr>Trebuchet MS</vt:lpstr>
      <vt:lpstr>Wingdings</vt:lpstr>
      <vt:lpstr>Lucida Grande</vt:lpstr>
      <vt:lpstr>Оформление по умолчанию</vt:lpstr>
      <vt:lpstr>1_Оформление по умолчанию</vt:lpstr>
      <vt:lpstr>Microsoft Excel Worksheet</vt:lpstr>
      <vt:lpstr>Диаграмма Microsoft Excel</vt:lpstr>
      <vt:lpstr>Презентация PowerPoint</vt:lpstr>
      <vt:lpstr>ОСНОВНЫЕ ИТОГИ ИСПОЛНЕНИЯ БЮДЖЕТА  МО «Ржевский район»  В 2019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ЗАДАНИЕ  НА РЕКОНСТРУКЦИЮ МОУ «СРЕДНЯЯ ШКОЛА №13»  (с устройством пристройки столовой)   в г. КИМРЫ   ТВЕРСКОЙ ОБЛАСТИ  А.А.Каспржак начальник департамента образования Тверской области</dc:title>
  <dc:creator>peres</dc:creator>
  <cp:lastModifiedBy>1</cp:lastModifiedBy>
  <cp:revision>1985</cp:revision>
  <cp:lastPrinted>2020-04-28T11:14:47Z</cp:lastPrinted>
  <dcterms:created xsi:type="dcterms:W3CDTF">2008-10-17T07:39:58Z</dcterms:created>
  <dcterms:modified xsi:type="dcterms:W3CDTF">2020-04-28T11:24:36Z</dcterms:modified>
</cp:coreProperties>
</file>